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76" r:id="rId2"/>
    <p:sldId id="320" r:id="rId3"/>
    <p:sldId id="331" r:id="rId4"/>
    <p:sldId id="321" r:id="rId5"/>
    <p:sldId id="319" r:id="rId6"/>
    <p:sldId id="278" r:id="rId7"/>
    <p:sldId id="322" r:id="rId8"/>
    <p:sldId id="279" r:id="rId9"/>
    <p:sldId id="323" r:id="rId10"/>
    <p:sldId id="280" r:id="rId11"/>
    <p:sldId id="324" r:id="rId12"/>
    <p:sldId id="283" r:id="rId13"/>
    <p:sldId id="284" r:id="rId14"/>
    <p:sldId id="325" r:id="rId15"/>
    <p:sldId id="285" r:id="rId16"/>
    <p:sldId id="286" r:id="rId17"/>
    <p:sldId id="288" r:id="rId18"/>
    <p:sldId id="289" r:id="rId19"/>
    <p:sldId id="287" r:id="rId20"/>
    <p:sldId id="326" r:id="rId21"/>
    <p:sldId id="290" r:id="rId22"/>
    <p:sldId id="291" r:id="rId23"/>
    <p:sldId id="292" r:id="rId24"/>
    <p:sldId id="293" r:id="rId25"/>
    <p:sldId id="327" r:id="rId26"/>
    <p:sldId id="295" r:id="rId27"/>
    <p:sldId id="296" r:id="rId28"/>
    <p:sldId id="297" r:id="rId29"/>
    <p:sldId id="298" r:id="rId30"/>
    <p:sldId id="300" r:id="rId31"/>
    <p:sldId id="299" r:id="rId32"/>
    <p:sldId id="301" r:id="rId33"/>
    <p:sldId id="328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30" r:id="rId45"/>
    <p:sldId id="312" r:id="rId46"/>
    <p:sldId id="313" r:id="rId47"/>
    <p:sldId id="314" r:id="rId48"/>
    <p:sldId id="315" r:id="rId49"/>
    <p:sldId id="329" r:id="rId50"/>
    <p:sldId id="316" r:id="rId51"/>
    <p:sldId id="317" r:id="rId52"/>
    <p:sldId id="332" r:id="rId53"/>
    <p:sldId id="318" r:id="rId54"/>
  </p:sldIdLst>
  <p:sldSz cx="9144000" cy="6858000" type="screen4x3"/>
  <p:notesSz cx="7104063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2D42"/>
    <a:srgbClr val="565C6A"/>
    <a:srgbClr val="656C7D"/>
    <a:srgbClr val="7F8CA1"/>
    <a:srgbClr val="BDC8D9"/>
    <a:srgbClr val="66FF33"/>
    <a:srgbClr val="71798C"/>
    <a:srgbClr val="F9E807"/>
    <a:srgbClr val="FBB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542" autoAdjust="0"/>
  </p:normalViewPr>
  <p:slideViewPr>
    <p:cSldViewPr snapToObjects="1">
      <p:cViewPr>
        <p:scale>
          <a:sx n="75" d="100"/>
          <a:sy n="75" d="100"/>
        </p:scale>
        <p:origin x="-1236" y="-282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994" y="-90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7"/>
          <p:cNvSpPr>
            <a:spLocks noChangeArrowheads="1"/>
          </p:cNvSpPr>
          <p:nvPr/>
        </p:nvSpPr>
        <p:spPr bwMode="auto">
          <a:xfrm>
            <a:off x="4100513" y="10015538"/>
            <a:ext cx="11779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189" rIns="0" bIns="47189"/>
          <a:lstStyle/>
          <a:p>
            <a:pPr algn="r" defTabSz="942975"/>
            <a:r>
              <a:rPr lang="en-US" sz="800" noProof="1"/>
              <a:t> </a:t>
            </a:r>
          </a:p>
        </p:txBody>
      </p:sp>
      <p:sp>
        <p:nvSpPr>
          <p:cNvPr id="9219" name="Rectangle 28"/>
          <p:cNvSpPr>
            <a:spLocks noChangeArrowheads="1"/>
          </p:cNvSpPr>
          <p:nvPr/>
        </p:nvSpPr>
        <p:spPr bwMode="auto">
          <a:xfrm>
            <a:off x="236538" y="9998075"/>
            <a:ext cx="37544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1569" tIns="47189" rIns="94379" bIns="47189"/>
          <a:lstStyle/>
          <a:p>
            <a:pPr defTabSz="942975"/>
            <a:endParaRPr lang="en-US" sz="800" noProof="1"/>
          </a:p>
        </p:txBody>
      </p:sp>
      <p:sp>
        <p:nvSpPr>
          <p:cNvPr id="9220" name="Rectangle 29"/>
          <p:cNvSpPr>
            <a:spLocks noChangeArrowheads="1"/>
          </p:cNvSpPr>
          <p:nvPr/>
        </p:nvSpPr>
        <p:spPr bwMode="auto">
          <a:xfrm>
            <a:off x="236538" y="9798050"/>
            <a:ext cx="8810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42975"/>
            <a:r>
              <a:rPr lang="en-US" sz="800" noProof="1">
                <a:solidFill>
                  <a:srgbClr val="71798C"/>
                </a:solidFill>
              </a:rPr>
              <a:t>Page </a:t>
            </a:r>
            <a:fld id="{32117F2A-3BB7-43ED-91F4-76701C819D31}" type="slidenum">
              <a:rPr sz="800" noProof="1">
                <a:solidFill>
                  <a:srgbClr val="71798C"/>
                </a:solidFill>
              </a:rPr>
              <a:pPr defTabSz="942975"/>
              <a:t>‹#›</a:t>
            </a:fld>
            <a:endParaRPr lang="en-US" sz="800" noProof="1">
              <a:solidFill>
                <a:srgbClr val="71798C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36538" y="10039350"/>
            <a:ext cx="331628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defTabSz="9429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 defTabSz="9429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>
              <a:defRPr/>
            </a:pPr>
            <a:r>
              <a:rPr lang="en-US" sz="500" noProof="1" smtClean="0">
                <a:solidFill>
                  <a:srgbClr val="71798C"/>
                </a:solidFill>
              </a:rPr>
              <a:t>© AIRBUS S.A.S. All rights reserved. Confidential and proprietary document.</a:t>
            </a:r>
            <a:endParaRPr lang="en-US" sz="1900" noProof="1" smtClean="0">
              <a:solidFill>
                <a:srgbClr val="71798C"/>
              </a:solidFill>
            </a:endParaRPr>
          </a:p>
        </p:txBody>
      </p:sp>
      <p:pic>
        <p:nvPicPr>
          <p:cNvPr id="9222" name="Picture 10" descr="AIRBUS_3D_Blue_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9726613"/>
            <a:ext cx="1492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5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466725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8587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28" tIns="47264" rIns="94528" bIns="47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4875" y="9996488"/>
            <a:ext cx="779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6083" tIns="47264" rIns="0" bIns="47264" numCol="1" anchor="t" anchorCtr="0" compatLnSpc="1">
            <a:prstTxWarp prst="textNoShape">
              <a:avLst/>
            </a:prstTxWarp>
          </a:bodyPr>
          <a:lstStyle>
            <a:lvl1pPr algn="r">
              <a:defRPr sz="800" noProof="1" smtClean="0"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DC0A955-978F-48F7-9161-9B95F2E0EEEA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5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</a:t>
            </a:fld>
            <a:endParaRPr lang="en-US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11</a:t>
            </a:fld>
            <a:endParaRPr lang="en-US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12</a:t>
            </a:fld>
            <a:endParaRPr lang="en-US" sz="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13</a:t>
            </a:fld>
            <a:endParaRPr lang="en-US"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14</a:t>
            </a:fld>
            <a:endParaRPr lang="en-US" sz="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15</a:t>
            </a:fld>
            <a:endParaRPr lang="en-US"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16</a:t>
            </a:fld>
            <a:endParaRPr lang="en-US" sz="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17</a:t>
            </a:fld>
            <a:endParaRPr lang="en-US" sz="8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18</a:t>
            </a:fld>
            <a:endParaRPr lang="en-US" sz="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19</a:t>
            </a:fld>
            <a:endParaRPr lang="en-US" sz="8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20</a:t>
            </a:fld>
            <a:endParaRPr lang="en-US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48" indent="-28571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43" indent="-228569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980" indent="-228569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17" indent="-228569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254" indent="-22856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391" indent="-22856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528" indent="-22856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666" indent="-228569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</a:t>
            </a:fld>
            <a:endParaRPr lang="en-US" sz="8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21</a:t>
            </a:fld>
            <a:endParaRPr lang="en-US" sz="8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22</a:t>
            </a:fld>
            <a:endParaRPr lang="en-US" sz="8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23</a:t>
            </a:fld>
            <a:endParaRPr lang="en-US" sz="8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24</a:t>
            </a:fld>
            <a:endParaRPr lang="en-US" sz="8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25</a:t>
            </a:fld>
            <a:endParaRPr lang="en-US" sz="8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26</a:t>
            </a:fld>
            <a:endParaRPr lang="en-US" sz="8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27</a:t>
            </a:fld>
            <a:endParaRPr lang="en-US" sz="8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28</a:t>
            </a:fld>
            <a:endParaRPr lang="en-US" sz="8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29</a:t>
            </a:fld>
            <a:endParaRPr lang="en-US" sz="8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30</a:t>
            </a:fld>
            <a:endParaRPr lang="en-US"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</a:t>
            </a:fld>
            <a:endParaRPr lang="en-US" sz="8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31</a:t>
            </a:fld>
            <a:endParaRPr lang="en-US" sz="8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32</a:t>
            </a:fld>
            <a:endParaRPr lang="en-US" sz="8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33</a:t>
            </a:fld>
            <a:endParaRPr lang="en-US" sz="8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34</a:t>
            </a:fld>
            <a:endParaRPr lang="en-US" sz="8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35</a:t>
            </a:fld>
            <a:endParaRPr lang="en-US" sz="8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36</a:t>
            </a:fld>
            <a:endParaRPr lang="en-US" sz="8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37</a:t>
            </a:fld>
            <a:endParaRPr lang="en-US" sz="8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38</a:t>
            </a:fld>
            <a:endParaRPr lang="en-US" sz="8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39</a:t>
            </a:fld>
            <a:endParaRPr lang="en-US" sz="8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40</a:t>
            </a:fld>
            <a:endParaRPr lang="en-US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5</a:t>
            </a:fld>
            <a:endParaRPr lang="en-US" sz="8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41</a:t>
            </a:fld>
            <a:endParaRPr lang="en-US" sz="8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42</a:t>
            </a:fld>
            <a:endParaRPr lang="en-US" sz="8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43</a:t>
            </a:fld>
            <a:endParaRPr lang="en-US" sz="8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44</a:t>
            </a:fld>
            <a:endParaRPr lang="en-US" sz="8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45</a:t>
            </a:fld>
            <a:endParaRPr lang="en-US" sz="8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46</a:t>
            </a:fld>
            <a:endParaRPr lang="en-US" sz="8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47</a:t>
            </a:fld>
            <a:endParaRPr lang="en-US" sz="8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48</a:t>
            </a:fld>
            <a:endParaRPr lang="en-US" sz="8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49</a:t>
            </a:fld>
            <a:endParaRPr lang="en-US" sz="8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50</a:t>
            </a:fld>
            <a:endParaRPr lang="en-US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6</a:t>
            </a:fld>
            <a:endParaRPr lang="en-US" sz="8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51</a:t>
            </a:fld>
            <a:endParaRPr lang="en-US" sz="8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52</a:t>
            </a:fld>
            <a:endParaRPr lang="en-US" sz="8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53</a:t>
            </a:fld>
            <a:endParaRPr lang="en-US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7</a:t>
            </a:fld>
            <a:endParaRPr lang="en-US" sz="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8</a:t>
            </a:fld>
            <a:endParaRPr lang="en-US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9</a:t>
            </a:fld>
            <a:endParaRPr lang="en-US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/>
              <a:t>Page </a:t>
            </a:r>
            <a:fld id="{7D35ABBC-F5CE-4281-8F22-8F313D443DD3}" type="slidenum">
              <a:rPr sz="800"/>
              <a:pPr eaLnBrk="1" hangingPunct="1"/>
              <a:t>10</a:t>
            </a:fld>
            <a:endParaRPr 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3" y="4077072"/>
            <a:ext cx="8208913" cy="828000"/>
          </a:xfrm>
          <a:noFill/>
          <a:ln w="9525">
            <a:noFill/>
          </a:ln>
        </p:spPr>
        <p:txBody>
          <a:bodyPr lIns="91440" tIns="45720" rIns="54000" bIns="45720"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3" y="4932000"/>
            <a:ext cx="8208913" cy="576000"/>
          </a:xfrm>
        </p:spPr>
        <p:txBody>
          <a:bodyPr tIns="36000" rIns="54000"/>
          <a:lstStyle>
            <a:lvl1pPr marL="0" indent="0" algn="l">
              <a:lnSpc>
                <a:spcPct val="80000"/>
              </a:lnSpc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des sous-titres du masque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261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23D28F7-23DD-4419-B86F-3207A942777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et modifiez le titre</a:t>
            </a:r>
            <a:endParaRPr lang="en-GB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1631686-FF79-43F3-A9BF-4E29666458FB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338" y="6381750"/>
            <a:ext cx="1081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 b="1" noProof="1" smtClean="0">
                <a:solidFill>
                  <a:srgbClr val="71798C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939BE78-940D-40D8-8EE2-661875212840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728788"/>
            <a:ext cx="86391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008063"/>
            <a:ext cx="86407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31" r:id="rId3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565C6A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200">
          <a:solidFill>
            <a:srgbClr val="71798C"/>
          </a:solidFill>
          <a:latin typeface="+mn-lt"/>
          <a:ea typeface="MS PGothic" pitchFamily="34" charset="-128"/>
          <a:cs typeface="+mn-cs"/>
        </a:defRPr>
      </a:lvl1pPr>
      <a:lvl2pPr marL="571500" indent="-287338" algn="l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  <a:ea typeface="MS PGothic" pitchFamily="34" charset="-128"/>
        </a:defRPr>
      </a:lvl2pPr>
      <a:lvl3pPr marL="952500" indent="-250825" algn="l" rtl="0" eaLnBrk="0" fontAlgn="base" hangingPunct="0">
        <a:spcBef>
          <a:spcPts val="475"/>
        </a:spcBef>
        <a:spcAft>
          <a:spcPct val="0"/>
        </a:spcAft>
        <a:buSzPct val="120000"/>
        <a:buFont typeface="Arial" charset="0"/>
        <a:buChar char="•"/>
        <a:defRPr sz="2000">
          <a:solidFill>
            <a:srgbClr val="71798C"/>
          </a:solidFill>
          <a:latin typeface="+mn-lt"/>
          <a:ea typeface="MS PGothic" pitchFamily="34" charset="-128"/>
        </a:defRPr>
      </a:lvl3pPr>
      <a:lvl4pPr marL="1333500" indent="-190500" algn="l" rtl="0" eaLnBrk="0" fontAlgn="base" hangingPunct="0">
        <a:spcBef>
          <a:spcPts val="43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  <a:ea typeface="MS PGothic" pitchFamily="34" charset="-128"/>
        </a:defRPr>
      </a:lvl4pPr>
      <a:lvl5pPr marL="1714500" indent="-215900" algn="l" rtl="0" eaLnBrk="0" fontAlgn="base" hangingPunct="0">
        <a:spcBef>
          <a:spcPts val="388"/>
        </a:spcBef>
        <a:spcAft>
          <a:spcPct val="0"/>
        </a:spcAft>
        <a:buSzPct val="120000"/>
        <a:buFont typeface="Arial" charset="0"/>
        <a:buChar char="•"/>
        <a:defRPr sz="1600">
          <a:solidFill>
            <a:srgbClr val="71798C"/>
          </a:solidFill>
          <a:latin typeface="+mn-lt"/>
          <a:ea typeface="MS PGothic" pitchFamily="34" charset="-128"/>
        </a:defRPr>
      </a:lvl5pPr>
      <a:lvl6pPr marL="21717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6289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0861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543300" indent="-190500" algn="l" rtl="0" eaLnBrk="1" fontAlgn="base" hangingPunct="1">
        <a:spcBef>
          <a:spcPct val="20000"/>
        </a:spcBef>
        <a:spcAft>
          <a:spcPct val="0"/>
        </a:spcAft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68313" y="4076700"/>
            <a:ext cx="8207375" cy="828675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68313" y="4905375"/>
            <a:ext cx="8207375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Part 1 – Public Section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200" dirty="0" smtClean="0"/>
              <a:t>July, </a:t>
            </a:r>
            <a:r>
              <a:rPr lang="en-US" sz="1200" dirty="0" smtClean="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542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The Main Screen – Individual User Functions</a:t>
            </a:r>
            <a:endParaRPr lang="en-US" sz="2000" u="sng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6"/>
          <a:stretch/>
        </p:blipFill>
        <p:spPr bwMode="auto">
          <a:xfrm>
            <a:off x="366464" y="2060848"/>
            <a:ext cx="8382000" cy="36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>
                <a:sym typeface="Wingdings" pitchFamily="2" charset="2"/>
              </a:rPr>
              <a:t></a:t>
            </a:r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>
                <a:sym typeface="Wingdings" pitchFamily="2" charset="2"/>
              </a:rPr>
              <a:t></a:t>
            </a:r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Change Summary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</a:t>
            </a:r>
            <a:r>
              <a:rPr lang="en-US" sz="1400" dirty="0" smtClean="0"/>
              <a:t>- Path </a:t>
            </a:r>
            <a:r>
              <a:rPr lang="en-US" sz="1400" dirty="0"/>
              <a:t>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5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Change Summary</a:t>
            </a:r>
            <a:endParaRPr lang="en-US" sz="20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417004" y="2060848"/>
            <a:ext cx="8382000" cy="3614725"/>
            <a:chOff x="417004" y="2060848"/>
            <a:chExt cx="8382000" cy="3614725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6"/>
            <a:stretch/>
          </p:blipFill>
          <p:spPr bwMode="auto">
            <a:xfrm>
              <a:off x="417004" y="2060848"/>
              <a:ext cx="8382000" cy="36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3679704" y="4100760"/>
              <a:ext cx="1512168" cy="996950"/>
            </a:xfrm>
            <a:prstGeom prst="wedgeRoundRectCallout">
              <a:avLst>
                <a:gd name="adj1" fmla="val -226354"/>
                <a:gd name="adj2" fmla="val -21291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619672" y="5779790"/>
            <a:ext cx="5976664" cy="576486"/>
          </a:xfrm>
          <a:prstGeom prst="roundRect">
            <a:avLst/>
          </a:prstGeom>
          <a:solidFill>
            <a:srgbClr val="BDC8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View certification/authentication change history associated with Suppliers, NABs/CBs/AABs and Auditors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Change Summary</a:t>
            </a:r>
            <a:endParaRPr lang="en-US" sz="2000" u="sng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b="5921"/>
          <a:stretch/>
        </p:blipFill>
        <p:spPr bwMode="auto">
          <a:xfrm>
            <a:off x="395536" y="2041854"/>
            <a:ext cx="8064896" cy="35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/>
          <p:cNvSpPr>
            <a:spLocks noChangeArrowheads="1"/>
          </p:cNvSpPr>
          <p:nvPr/>
        </p:nvSpPr>
        <p:spPr bwMode="auto">
          <a:xfrm>
            <a:off x="5868144" y="2276872"/>
            <a:ext cx="2448272" cy="1368152"/>
          </a:xfrm>
          <a:prstGeom prst="wedgeRoundRectCallout">
            <a:avLst>
              <a:gd name="adj1" fmla="val -154052"/>
              <a:gd name="adj2" fmla="val -30656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285750" marR="0" lvl="0" indent="-28575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Select user group</a:t>
            </a:r>
          </a:p>
          <a:p>
            <a:pPr marR="0" lvl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for search</a:t>
            </a:r>
          </a:p>
          <a:p>
            <a:pPr marL="285750" marR="0" lvl="0" indent="-28575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6-month change</a:t>
            </a:r>
          </a:p>
          <a:p>
            <a:pPr marR="0" lvl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     d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ata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available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868144" y="4517504"/>
            <a:ext cx="2448272" cy="1071736"/>
          </a:xfrm>
          <a:prstGeom prst="wedgeRoundRectCallout">
            <a:avLst>
              <a:gd name="adj1" fmla="val -144196"/>
              <a:gd name="adj2" fmla="val -18374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R="0" lvl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Search functionality</a:t>
            </a:r>
          </a:p>
          <a:p>
            <a:pPr marR="0" lvl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allows entering all</a:t>
            </a:r>
          </a:p>
          <a:p>
            <a:pPr marR="0" lvl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or part of name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68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8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78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Watch List</a:t>
            </a:r>
            <a:endParaRPr lang="en-US" sz="20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2060847"/>
            <a:ext cx="8102969" cy="3429259"/>
            <a:chOff x="467544" y="2060847"/>
            <a:chExt cx="8102969" cy="342925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09" b="8716"/>
            <a:stretch/>
          </p:blipFill>
          <p:spPr bwMode="auto">
            <a:xfrm>
              <a:off x="467544" y="2060847"/>
              <a:ext cx="8102969" cy="3429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ular Callout 12"/>
            <p:cNvSpPr>
              <a:spLocks noChangeArrowheads="1"/>
            </p:cNvSpPr>
            <p:nvPr/>
          </p:nvSpPr>
          <p:spPr bwMode="auto">
            <a:xfrm>
              <a:off x="3995936" y="4107345"/>
              <a:ext cx="1512168" cy="996950"/>
            </a:xfrm>
            <a:prstGeom prst="wedgeRoundRectCallout">
              <a:avLst>
                <a:gd name="adj1" fmla="val -242093"/>
                <a:gd name="adj2" fmla="val -20160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619672" y="5779790"/>
            <a:ext cx="6192688" cy="817860"/>
          </a:xfrm>
          <a:prstGeom prst="roundRect">
            <a:avLst/>
          </a:prstGeom>
          <a:solidFill>
            <a:srgbClr val="BDC8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805264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Create user-specific list of Suppliers, NABs/CBs/AABs and/or Auditors to monitor certification/authentication changes.  Use that list to enable receipt of  “Email Notification of Changes.”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78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Watch List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399" y="2055969"/>
            <a:ext cx="8319413" cy="4325781"/>
            <a:chOff x="467399" y="2055969"/>
            <a:chExt cx="8319413" cy="432578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89" b="5592"/>
            <a:stretch/>
          </p:blipFill>
          <p:spPr bwMode="auto">
            <a:xfrm>
              <a:off x="467399" y="2055969"/>
              <a:ext cx="8319413" cy="367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1187624" y="5384800"/>
              <a:ext cx="1656184" cy="996950"/>
            </a:xfrm>
            <a:prstGeom prst="wedgeRoundRectCallout">
              <a:avLst>
                <a:gd name="adj1" fmla="val 9762"/>
                <a:gd name="adj2" fmla="val -28704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name 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part of name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283968" y="5312370"/>
              <a:ext cx="1512168" cy="996950"/>
            </a:xfrm>
            <a:prstGeom prst="wedgeRoundRectCallout">
              <a:avLst>
                <a:gd name="adj1" fmla="val -187421"/>
                <a:gd name="adj2" fmla="val -29458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u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ser group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6228184" y="2564904"/>
              <a:ext cx="1728192" cy="1080120"/>
            </a:xfrm>
            <a:prstGeom prst="wedgeRoundRectCallout">
              <a:avLst>
                <a:gd name="adj1" fmla="val -244362"/>
                <a:gd name="adj2" fmla="val -5083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download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completed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watch list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220072" y="4232250"/>
              <a:ext cx="1512168" cy="996950"/>
            </a:xfrm>
            <a:prstGeom prst="wedgeRoundRectCallout">
              <a:avLst>
                <a:gd name="adj1" fmla="val -97960"/>
                <a:gd name="adj2" fmla="val -16642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search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5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78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Watch List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399" y="2060848"/>
            <a:ext cx="8319413" cy="3677287"/>
            <a:chOff x="467399" y="2060848"/>
            <a:chExt cx="8319413" cy="367728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89" b="5592"/>
            <a:stretch/>
          </p:blipFill>
          <p:spPr bwMode="auto">
            <a:xfrm>
              <a:off x="467399" y="2060848"/>
              <a:ext cx="8319413" cy="367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508104" y="4293096"/>
              <a:ext cx="2160240" cy="1296144"/>
            </a:xfrm>
            <a:prstGeom prst="wedgeRoundRectCallout">
              <a:avLst>
                <a:gd name="adj1" fmla="val -203467"/>
                <a:gd name="adj2" fmla="val -10147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view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“Certified Supplier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Directory” entry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78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Watch List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370656" y="2060848"/>
            <a:ext cx="8305800" cy="3888432"/>
            <a:chOff x="370656" y="2060848"/>
            <a:chExt cx="8305800" cy="388843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8"/>
            <a:stretch/>
          </p:blipFill>
          <p:spPr bwMode="auto">
            <a:xfrm>
              <a:off x="370656" y="2060848"/>
              <a:ext cx="8305800" cy="3777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508104" y="3212976"/>
              <a:ext cx="2410737" cy="1296144"/>
            </a:xfrm>
            <a:prstGeom prst="wedgeRoundRectCallout">
              <a:avLst>
                <a:gd name="adj1" fmla="val -98539"/>
                <a:gd name="adj2" fmla="val -10129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After viewing,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Go back to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“My Watch List”</a:t>
              </a: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4681543" y="4653136"/>
              <a:ext cx="2410737" cy="1296144"/>
            </a:xfrm>
            <a:prstGeom prst="wedgeRoundRectCallout">
              <a:avLst>
                <a:gd name="adj1" fmla="val -173361"/>
                <a:gd name="adj2" fmla="val -20663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view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Certificate 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Assessment Results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6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19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782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Watch List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485095" y="2063880"/>
            <a:ext cx="8239258" cy="3396782"/>
            <a:chOff x="485095" y="2063880"/>
            <a:chExt cx="8239258" cy="3396782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09"/>
            <a:stretch/>
          </p:blipFill>
          <p:spPr bwMode="auto">
            <a:xfrm>
              <a:off x="485095" y="2063880"/>
              <a:ext cx="8239258" cy="339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3923928" y="4463712"/>
              <a:ext cx="1656184" cy="996950"/>
            </a:xfrm>
            <a:prstGeom prst="wedgeRoundRectCallout">
              <a:avLst>
                <a:gd name="adj1" fmla="val -77037"/>
                <a:gd name="adj2" fmla="val -127475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Watch List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download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options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7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12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BD2D42"/>
                </a:solidFill>
              </a:rPr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4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Email Notification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17004" y="2060848"/>
            <a:ext cx="8382000" cy="3614725"/>
            <a:chOff x="417004" y="2060848"/>
            <a:chExt cx="8382000" cy="36147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6"/>
            <a:stretch/>
          </p:blipFill>
          <p:spPr bwMode="auto">
            <a:xfrm>
              <a:off x="417004" y="2060848"/>
              <a:ext cx="8382000" cy="36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3908254" y="4085123"/>
              <a:ext cx="1512168" cy="996950"/>
            </a:xfrm>
            <a:prstGeom prst="wedgeRoundRectCallout">
              <a:avLst>
                <a:gd name="adj1" fmla="val -230496"/>
                <a:gd name="adj2" fmla="val -19281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7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Email Notification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59228" y="2043740"/>
            <a:ext cx="8156147" cy="4338010"/>
            <a:chOff x="559228" y="2043740"/>
            <a:chExt cx="8156147" cy="4338010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23"/>
            <a:stretch/>
          </p:blipFill>
          <p:spPr bwMode="auto">
            <a:xfrm>
              <a:off x="559228" y="2043740"/>
              <a:ext cx="8156147" cy="340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436096" y="2950923"/>
              <a:ext cx="1944216" cy="1232350"/>
            </a:xfrm>
            <a:prstGeom prst="wedgeRoundRectCallout">
              <a:avLst>
                <a:gd name="adj1" fmla="val -114251"/>
                <a:gd name="adj2" fmla="val -8813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Access “Detailed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Instructions” for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specific help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436096" y="4293096"/>
              <a:ext cx="1512168" cy="996950"/>
            </a:xfrm>
            <a:prstGeom prst="wedgeRoundRectCallout">
              <a:avLst>
                <a:gd name="adj1" fmla="val -146833"/>
                <a:gd name="adj2" fmla="val -7973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Choose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search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parameters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436096" y="5384800"/>
              <a:ext cx="1512168" cy="996950"/>
            </a:xfrm>
            <a:prstGeom prst="wedgeRoundRectCallout">
              <a:avLst>
                <a:gd name="adj1" fmla="val -189907"/>
                <a:gd name="adj2" fmla="val -7219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create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Email Notification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59228" y="2063276"/>
            <a:ext cx="8156147" cy="4107329"/>
            <a:chOff x="559228" y="2063276"/>
            <a:chExt cx="8156147" cy="4107329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79"/>
            <a:stretch/>
          </p:blipFill>
          <p:spPr bwMode="auto">
            <a:xfrm>
              <a:off x="559228" y="2063276"/>
              <a:ext cx="8156147" cy="3137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ular Callout 13"/>
            <p:cNvSpPr>
              <a:spLocks noChangeArrowheads="1"/>
            </p:cNvSpPr>
            <p:nvPr/>
          </p:nvSpPr>
          <p:spPr bwMode="auto">
            <a:xfrm>
              <a:off x="4283968" y="5169755"/>
              <a:ext cx="1512168" cy="996950"/>
            </a:xfrm>
            <a:prstGeom prst="wedgeRoundRectCallout">
              <a:avLst>
                <a:gd name="adj1" fmla="val -24237"/>
                <a:gd name="adj2" fmla="val -12998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notifications</a:t>
              </a:r>
            </a:p>
          </p:txBody>
        </p:sp>
        <p:sp>
          <p:nvSpPr>
            <p:cNvPr id="15" name="Rounded Rectangular Callout 14"/>
            <p:cNvSpPr>
              <a:spLocks noChangeArrowheads="1"/>
            </p:cNvSpPr>
            <p:nvPr/>
          </p:nvSpPr>
          <p:spPr bwMode="auto">
            <a:xfrm>
              <a:off x="6284518" y="5173655"/>
              <a:ext cx="1512168" cy="996950"/>
            </a:xfrm>
            <a:prstGeom prst="wedgeRoundRectCallout">
              <a:avLst>
                <a:gd name="adj1" fmla="val -119498"/>
                <a:gd name="adj2" fmla="val -29709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ontinue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2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My Email Notification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59685" y="2060848"/>
            <a:ext cx="8166946" cy="3744416"/>
            <a:chOff x="559685" y="2060848"/>
            <a:chExt cx="8166946" cy="3744416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46"/>
            <a:stretch/>
          </p:blipFill>
          <p:spPr bwMode="auto">
            <a:xfrm>
              <a:off x="559685" y="2060848"/>
              <a:ext cx="8166946" cy="302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3923928" y="4808314"/>
              <a:ext cx="1512168" cy="996950"/>
            </a:xfrm>
            <a:prstGeom prst="wedgeRoundRectCallout">
              <a:avLst>
                <a:gd name="adj1" fmla="val -107073"/>
                <a:gd name="adj2" fmla="val -22422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Choose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un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frequency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796136" y="4808314"/>
              <a:ext cx="1512168" cy="996950"/>
            </a:xfrm>
            <a:prstGeom prst="wedgeRoundRectCallout">
              <a:avLst>
                <a:gd name="adj1" fmla="val -180796"/>
                <a:gd name="adj2" fmla="val -25311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kumimoji="0" lang="en-GB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ave</a:t>
              </a: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&amp; 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run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notification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BD2D42"/>
                </a:solidFill>
              </a:rPr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55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- General</a:t>
            </a:r>
            <a:endParaRPr lang="en-US" sz="2000" u="sng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619672" y="5779790"/>
            <a:ext cx="5976664" cy="576486"/>
          </a:xfrm>
          <a:prstGeom prst="roundRect">
            <a:avLst/>
          </a:prstGeom>
          <a:solidFill>
            <a:srgbClr val="BDC8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Feedback paths are available.  Options differ 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depending on the path chosen.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8115" y="2060848"/>
            <a:ext cx="8382000" cy="3614725"/>
            <a:chOff x="398115" y="2060848"/>
            <a:chExt cx="8382000" cy="361472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6"/>
            <a:stretch/>
          </p:blipFill>
          <p:spPr bwMode="auto">
            <a:xfrm>
              <a:off x="398115" y="2060848"/>
              <a:ext cx="8382000" cy="36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3635896" y="3645024"/>
              <a:ext cx="2088232" cy="868572"/>
            </a:xfrm>
            <a:prstGeom prst="wedgeRoundRectCallout">
              <a:avLst>
                <a:gd name="adj1" fmla="val -175054"/>
                <a:gd name="adj2" fmla="val -153304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Feedback Path 1: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3635896" y="4648660"/>
              <a:ext cx="2088232" cy="868572"/>
            </a:xfrm>
            <a:prstGeom prst="wedgeRoundRectCallout">
              <a:avLst>
                <a:gd name="adj1" fmla="val -169656"/>
                <a:gd name="adj2" fmla="val -8985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Feedback Path 2: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8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1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39551" y="2060848"/>
            <a:ext cx="8064897" cy="3702318"/>
            <a:chOff x="539551" y="2060848"/>
            <a:chExt cx="8064897" cy="3702318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96"/>
            <a:stretch/>
          </p:blipFill>
          <p:spPr bwMode="auto">
            <a:xfrm>
              <a:off x="539551" y="2060848"/>
              <a:ext cx="8053665" cy="270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6948264" y="2636912"/>
              <a:ext cx="1656184" cy="1038022"/>
            </a:xfrm>
            <a:prstGeom prst="wedgeRoundRectCallout">
              <a:avLst>
                <a:gd name="adj1" fmla="val -184360"/>
                <a:gd name="adj2" fmla="val -7093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create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new feedback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request</a:t>
              </a:r>
            </a:p>
          </p:txBody>
        </p:sp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3491880" y="4725144"/>
              <a:ext cx="1656184" cy="1038022"/>
            </a:xfrm>
            <a:prstGeom prst="wedgeRoundRectCallout">
              <a:avLst>
                <a:gd name="adj1" fmla="val -104190"/>
                <a:gd name="adj2" fmla="val -2072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 all or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filter by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recipient type</a:t>
              </a: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1547664" y="4695234"/>
              <a:ext cx="1656184" cy="1038022"/>
            </a:xfrm>
            <a:prstGeom prst="wedgeRoundRectCallout">
              <a:avLst>
                <a:gd name="adj1" fmla="val -20995"/>
                <a:gd name="adj2" fmla="val -10833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View your list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of feedback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89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1</a:t>
            </a:r>
            <a:endParaRPr lang="en-US" sz="2000" u="sng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555777" y="5989022"/>
            <a:ext cx="4104455" cy="576486"/>
          </a:xfrm>
          <a:prstGeom prst="roundRect">
            <a:avLst/>
          </a:prstGeom>
          <a:solidFill>
            <a:srgbClr val="BDC8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6002124"/>
            <a:ext cx="424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Feedback is received by recipient personnel with “Manage Feedback” privileges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408" y="1916832"/>
            <a:ext cx="8562040" cy="4104456"/>
            <a:chOff x="42408" y="1916832"/>
            <a:chExt cx="8562040" cy="4104456"/>
          </a:xfrm>
        </p:grpSpPr>
        <p:pic>
          <p:nvPicPr>
            <p:cNvPr id="22" name="Picture 1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58"/>
            <a:stretch/>
          </p:blipFill>
          <p:spPr bwMode="auto">
            <a:xfrm>
              <a:off x="527248" y="2060848"/>
              <a:ext cx="8077200" cy="337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ular Callout 11"/>
            <p:cNvSpPr>
              <a:spLocks noChangeArrowheads="1"/>
            </p:cNvSpPr>
            <p:nvPr/>
          </p:nvSpPr>
          <p:spPr bwMode="auto">
            <a:xfrm>
              <a:off x="5364087" y="1916832"/>
              <a:ext cx="2304257" cy="792088"/>
            </a:xfrm>
            <a:prstGeom prst="wedgeRoundRectCallout">
              <a:avLst>
                <a:gd name="adj1" fmla="val -98164"/>
                <a:gd name="adj2" fmla="val 6822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Select request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details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5364086" y="2924944"/>
              <a:ext cx="2448274" cy="792088"/>
            </a:xfrm>
            <a:prstGeom prst="wedgeRoundRectCallout">
              <a:avLst>
                <a:gd name="adj1" fmla="val -110348"/>
                <a:gd name="adj2" fmla="val -4879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Choose whether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response is required</a:t>
              </a:r>
            </a:p>
          </p:txBody>
        </p:sp>
        <p:sp>
          <p:nvSpPr>
            <p:cNvPr id="18" name="Rounded Rectangular Callout 17"/>
            <p:cNvSpPr>
              <a:spLocks noChangeArrowheads="1"/>
            </p:cNvSpPr>
            <p:nvPr/>
          </p:nvSpPr>
          <p:spPr bwMode="auto">
            <a:xfrm>
              <a:off x="1475656" y="3717032"/>
              <a:ext cx="2495921" cy="792088"/>
            </a:xfrm>
            <a:prstGeom prst="wedgeRoundRectCallout">
              <a:avLst>
                <a:gd name="adj1" fmla="val -21774"/>
                <a:gd name="adj2" fmla="val -13419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Choose whether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closure is d</a:t>
              </a:r>
              <a:r>
                <a:rPr kumimoji="0" lang="en-GB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elegated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9" name="Rounded Rectangular Callout 18"/>
            <p:cNvSpPr>
              <a:spLocks noChangeArrowheads="1"/>
            </p:cNvSpPr>
            <p:nvPr/>
          </p:nvSpPr>
          <p:spPr bwMode="auto">
            <a:xfrm>
              <a:off x="5364088" y="4077072"/>
              <a:ext cx="2448274" cy="576064"/>
            </a:xfrm>
            <a:prstGeom prst="wedgeRoundRectCallout">
              <a:avLst>
                <a:gd name="adj1" fmla="val -87325"/>
                <a:gd name="adj2" fmla="val -12747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Subject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message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text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20" name="Rounded Rectangular Callout 19"/>
            <p:cNvSpPr>
              <a:spLocks noChangeArrowheads="1"/>
            </p:cNvSpPr>
            <p:nvPr/>
          </p:nvSpPr>
          <p:spPr bwMode="auto">
            <a:xfrm>
              <a:off x="42408" y="5229200"/>
              <a:ext cx="2448274" cy="792088"/>
            </a:xfrm>
            <a:prstGeom prst="wedgeRoundRectCallout">
              <a:avLst>
                <a:gd name="adj1" fmla="val 30350"/>
                <a:gd name="adj2" fmla="val -8358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Add up to two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attachment files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21" name="Rounded Rectangular Callout 20"/>
            <p:cNvSpPr>
              <a:spLocks noChangeArrowheads="1"/>
            </p:cNvSpPr>
            <p:nvPr/>
          </p:nvSpPr>
          <p:spPr bwMode="auto">
            <a:xfrm>
              <a:off x="5364086" y="5085184"/>
              <a:ext cx="2448274" cy="576064"/>
            </a:xfrm>
            <a:prstGeom prst="wedgeRoundRectCallout">
              <a:avLst>
                <a:gd name="adj1" fmla="val -71975"/>
                <a:gd name="adj2" fmla="val -2962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send request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1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29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2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4" y="2084040"/>
            <a:ext cx="8162665" cy="3721224"/>
            <a:chOff x="467544" y="2084040"/>
            <a:chExt cx="8162665" cy="3721224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14"/>
            <a:stretch/>
          </p:blipFill>
          <p:spPr bwMode="auto">
            <a:xfrm>
              <a:off x="467544" y="2084040"/>
              <a:ext cx="8162665" cy="372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076056" y="3022047"/>
              <a:ext cx="1656184" cy="1084595"/>
            </a:xfrm>
            <a:prstGeom prst="wedgeRoundRectCallout">
              <a:avLst>
                <a:gd name="adj1" fmla="val -123099"/>
                <a:gd name="adj2" fmla="val -4729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earch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information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76056" y="4648661"/>
              <a:ext cx="1656184" cy="1084595"/>
            </a:xfrm>
            <a:prstGeom prst="wedgeRoundRectCallout">
              <a:avLst>
                <a:gd name="adj1" fmla="val -167722"/>
                <a:gd name="adj2" fmla="val -802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to search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54813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6437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Overview:</a:t>
            </a:r>
            <a:endParaRPr lang="en-U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92897"/>
            <a:ext cx="88312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Background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OASIS </a:t>
            </a:r>
            <a:r>
              <a:rPr lang="en-US" sz="2000" dirty="0" smtClean="0"/>
              <a:t>contains two primary sections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Data Search (Public) </a:t>
            </a:r>
            <a:r>
              <a:rPr lang="en-US" sz="2000" dirty="0" smtClean="0"/>
              <a:t>Section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Applications (</a:t>
            </a:r>
            <a:r>
              <a:rPr lang="en-US" sz="2000" dirty="0" smtClean="0"/>
              <a:t>User group-specific</a:t>
            </a:r>
            <a:r>
              <a:rPr lang="en-US" sz="2000" dirty="0"/>
              <a:t>) </a:t>
            </a:r>
            <a:r>
              <a:rPr lang="en-US" sz="2000" dirty="0" smtClean="0"/>
              <a:t>Section</a:t>
            </a:r>
            <a:endParaRPr lang="en-US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OASIS </a:t>
            </a:r>
            <a:r>
              <a:rPr lang="en-US" sz="2000" dirty="0"/>
              <a:t>uses English as its main language.  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Written </a:t>
            </a:r>
            <a:r>
              <a:rPr lang="en-US" sz="2000" dirty="0"/>
              <a:t>skills associated with that </a:t>
            </a:r>
            <a:r>
              <a:rPr lang="en-US" sz="2000" dirty="0" smtClean="0"/>
              <a:t>language are essential.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Scope of Training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This training is designed to provide detailed guidance for Certification</a:t>
            </a:r>
          </a:p>
          <a:p>
            <a:pPr lvl="2"/>
            <a:r>
              <a:rPr lang="en-US" sz="2000" dirty="0" smtClean="0"/>
              <a:t>Body (CB) personnel who will be entering data into OASIS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Part 1 covers Public Section functions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Part 2 covers Applications for the CB user group.</a:t>
            </a:r>
          </a:p>
        </p:txBody>
      </p:sp>
    </p:spTree>
    <p:extLst>
      <p:ext uri="{BB962C8B-B14F-4D97-AF65-F5344CB8AC3E}">
        <p14:creationId xmlns:p14="http://schemas.microsoft.com/office/powerpoint/2010/main" val="20863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2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037647"/>
            <a:ext cx="8077200" cy="3381339"/>
            <a:chOff x="533400" y="2037647"/>
            <a:chExt cx="8077200" cy="3381339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29"/>
            <a:stretch/>
          </p:blipFill>
          <p:spPr bwMode="auto">
            <a:xfrm>
              <a:off x="533400" y="2037647"/>
              <a:ext cx="8077200" cy="282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>
              <a:spLocks noChangeArrowheads="1"/>
            </p:cNvSpPr>
            <p:nvPr/>
          </p:nvSpPr>
          <p:spPr bwMode="auto">
            <a:xfrm>
              <a:off x="5076056" y="4334391"/>
              <a:ext cx="1656184" cy="1084595"/>
            </a:xfrm>
            <a:prstGeom prst="wedgeRoundRectCallout">
              <a:avLst>
                <a:gd name="adj1" fmla="val -225958"/>
                <a:gd name="adj2" fmla="val -14314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elect</a:t>
              </a: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 supplier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0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2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541419" y="2063224"/>
            <a:ext cx="8060340" cy="4390112"/>
            <a:chOff x="541419" y="2063224"/>
            <a:chExt cx="8060340" cy="4390112"/>
          </a:xfrm>
        </p:grpSpPr>
        <p:pic>
          <p:nvPicPr>
            <p:cNvPr id="8" name="Picture 1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25"/>
            <a:stretch/>
          </p:blipFill>
          <p:spPr bwMode="auto">
            <a:xfrm>
              <a:off x="541419" y="2063224"/>
              <a:ext cx="8060340" cy="439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5724128" y="4864685"/>
              <a:ext cx="1728192" cy="1084595"/>
            </a:xfrm>
            <a:prstGeom prst="wedgeRoundRectCallout">
              <a:avLst>
                <a:gd name="adj1" fmla="val -165295"/>
                <a:gd name="adj2" fmla="val -12582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contact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issuing CB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2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Feedback – Path 2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2411760" y="5989022"/>
            <a:ext cx="4500367" cy="576486"/>
            <a:chOff x="2519905" y="5989022"/>
            <a:chExt cx="4500367" cy="57648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555777" y="5989022"/>
              <a:ext cx="4392487" cy="576486"/>
            </a:xfrm>
            <a:prstGeom prst="roundRect">
              <a:avLst/>
            </a:prstGeom>
            <a:solidFill>
              <a:srgbClr val="BDC8D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9905" y="6002124"/>
              <a:ext cx="4500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1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Feedback is received by CB/Supplier personnel with “Manage Feedback” privileges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2006" y="1844824"/>
            <a:ext cx="8095908" cy="4104456"/>
            <a:chOff x="512006" y="1844824"/>
            <a:chExt cx="8095908" cy="4104456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89"/>
            <a:stretch/>
          </p:blipFill>
          <p:spPr bwMode="auto">
            <a:xfrm>
              <a:off x="512006" y="2044240"/>
              <a:ext cx="8095908" cy="383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5364088" y="1844824"/>
              <a:ext cx="2304257" cy="792088"/>
            </a:xfrm>
            <a:prstGeom prst="wedgeRoundRectCallout">
              <a:avLst>
                <a:gd name="adj1" fmla="val -106861"/>
                <a:gd name="adj2" fmla="val 6506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CB is pre-selected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6" name="Rounded Rectangular Callout 15"/>
            <p:cNvSpPr>
              <a:spLocks noChangeArrowheads="1"/>
            </p:cNvSpPr>
            <p:nvPr/>
          </p:nvSpPr>
          <p:spPr bwMode="auto">
            <a:xfrm>
              <a:off x="5364085" y="2852936"/>
              <a:ext cx="2970406" cy="1339290"/>
            </a:xfrm>
            <a:prstGeom prst="wedgeRoundRectCallout">
              <a:avLst>
                <a:gd name="adj1" fmla="val -90726"/>
                <a:gd name="adj2" fmla="val -35663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Carbon Copy (CC)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supplier is pre-selected.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De-select if supplier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is </a:t>
              </a:r>
              <a:r>
                <a:rPr lang="en-GB" sz="1800" u="sng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not</a:t>
              </a: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 to be copied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on feedback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22" name="Rounded Rectangular Callout 21"/>
            <p:cNvSpPr>
              <a:spLocks noChangeArrowheads="1"/>
            </p:cNvSpPr>
            <p:nvPr/>
          </p:nvSpPr>
          <p:spPr bwMode="auto">
            <a:xfrm>
              <a:off x="5364088" y="4581128"/>
              <a:ext cx="2448274" cy="576064"/>
            </a:xfrm>
            <a:prstGeom prst="wedgeRoundRectCallout">
              <a:avLst>
                <a:gd name="adj1" fmla="val -87325"/>
                <a:gd name="adj2" fmla="val -127471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Enter details as with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Path 1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24" name="Rounded Rectangular Callout 23"/>
            <p:cNvSpPr>
              <a:spLocks noChangeArrowheads="1"/>
            </p:cNvSpPr>
            <p:nvPr/>
          </p:nvSpPr>
          <p:spPr bwMode="auto">
            <a:xfrm>
              <a:off x="5364086" y="5373216"/>
              <a:ext cx="2448274" cy="576064"/>
            </a:xfrm>
            <a:prstGeom prst="wedgeRoundRectCallout">
              <a:avLst>
                <a:gd name="adj1" fmla="val -75556"/>
                <a:gd name="adj2" fmla="val 2038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 send request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0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Feedback – General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BD2D42"/>
                </a:solidFill>
              </a:rPr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8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General Information Searches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408292" y="2060848"/>
            <a:ext cx="8382000" cy="3614725"/>
            <a:chOff x="408292" y="2060848"/>
            <a:chExt cx="8382000" cy="36147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6"/>
            <a:stretch/>
          </p:blipFill>
          <p:spPr bwMode="auto">
            <a:xfrm>
              <a:off x="408292" y="2060848"/>
              <a:ext cx="8382000" cy="36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3491880" y="3933056"/>
              <a:ext cx="1512168" cy="996950"/>
            </a:xfrm>
            <a:prstGeom prst="wedgeRoundRectCallout">
              <a:avLst>
                <a:gd name="adj1" fmla="val -189079"/>
                <a:gd name="adj2" fmla="val -84756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 to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Access</a:t>
              </a:r>
            </a:p>
          </p:txBody>
        </p:sp>
        <p:sp>
          <p:nvSpPr>
            <p:cNvPr id="3" name="Right Brace 2"/>
            <p:cNvSpPr/>
            <p:nvPr/>
          </p:nvSpPr>
          <p:spPr bwMode="auto">
            <a:xfrm>
              <a:off x="1187623" y="2780928"/>
              <a:ext cx="180801" cy="1584176"/>
            </a:xfrm>
            <a:prstGeom prst="rightBrac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20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IAQG Member Companies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9227" y="2060343"/>
            <a:ext cx="8141400" cy="3816929"/>
            <a:chOff x="559227" y="2060343"/>
            <a:chExt cx="8141400" cy="3816929"/>
          </a:xfrm>
        </p:grpSpPr>
        <p:grpSp>
          <p:nvGrpSpPr>
            <p:cNvPr id="3" name="Group 2"/>
            <p:cNvGrpSpPr/>
            <p:nvPr/>
          </p:nvGrpSpPr>
          <p:grpSpPr>
            <a:xfrm>
              <a:off x="559227" y="2060343"/>
              <a:ext cx="8141400" cy="3816929"/>
              <a:chOff x="559227" y="2060343"/>
              <a:chExt cx="8141400" cy="3816929"/>
            </a:xfrm>
          </p:grpSpPr>
          <p:pic>
            <p:nvPicPr>
              <p:cNvPr id="8" name="Picture 2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612"/>
              <a:stretch/>
            </p:blipFill>
            <p:spPr bwMode="auto">
              <a:xfrm>
                <a:off x="559227" y="2060343"/>
                <a:ext cx="8141400" cy="3816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5148064" y="3212976"/>
                <a:ext cx="3240360" cy="1224136"/>
              </a:xfrm>
              <a:prstGeom prst="wedgeRoundRectCallout">
                <a:avLst>
                  <a:gd name="adj1" fmla="val -73863"/>
                  <a:gd name="adj2" fmla="val -33548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Lists all organizations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that are considered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IAQG members for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OASIS-related purposes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5119796" y="4797152"/>
                <a:ext cx="1720455" cy="996950"/>
              </a:xfrm>
              <a:prstGeom prst="wedgeRoundRectCallout">
                <a:avLst>
                  <a:gd name="adj1" fmla="val -214561"/>
                  <a:gd name="adj2" fmla="val -80986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574467" y="2766060"/>
              <a:ext cx="728553" cy="152401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9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888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National Aerospace Industry Associations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4319" y="2095584"/>
            <a:ext cx="8142500" cy="3277632"/>
            <a:chOff x="554319" y="2095584"/>
            <a:chExt cx="8142500" cy="3277632"/>
          </a:xfrm>
        </p:grpSpPr>
        <p:grpSp>
          <p:nvGrpSpPr>
            <p:cNvPr id="3" name="Group 2"/>
            <p:cNvGrpSpPr/>
            <p:nvPr/>
          </p:nvGrpSpPr>
          <p:grpSpPr>
            <a:xfrm>
              <a:off x="559227" y="2095584"/>
              <a:ext cx="8137592" cy="3277632"/>
              <a:chOff x="559227" y="2095584"/>
              <a:chExt cx="8137592" cy="3277632"/>
            </a:xfrm>
          </p:grpSpPr>
          <p:pic>
            <p:nvPicPr>
              <p:cNvPr id="8" name="Picture 2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934"/>
              <a:stretch/>
            </p:blipFill>
            <p:spPr bwMode="auto">
              <a:xfrm>
                <a:off x="559227" y="2095584"/>
                <a:ext cx="8137592" cy="3205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5148064" y="3212976"/>
                <a:ext cx="2592288" cy="792088"/>
              </a:xfrm>
              <a:prstGeom prst="wedgeRoundRectCallout">
                <a:avLst>
                  <a:gd name="adj1" fmla="val -71930"/>
                  <a:gd name="adj2" fmla="val -37641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Lists all NAIA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OASIS participants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5119796" y="4376266"/>
                <a:ext cx="1720455" cy="996950"/>
              </a:xfrm>
              <a:prstGeom prst="wedgeRoundRectCallout">
                <a:avLst>
                  <a:gd name="adj1" fmla="val -208737"/>
                  <a:gd name="adj2" fmla="val -124962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554319" y="2961834"/>
              <a:ext cx="756321" cy="22332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9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42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National Accreditation Bodies (NABs)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4319" y="2049633"/>
            <a:ext cx="8118388" cy="3323583"/>
            <a:chOff x="554319" y="2049633"/>
            <a:chExt cx="8118388" cy="3323583"/>
          </a:xfrm>
        </p:grpSpPr>
        <p:grpSp>
          <p:nvGrpSpPr>
            <p:cNvPr id="3" name="Group 2"/>
            <p:cNvGrpSpPr/>
            <p:nvPr/>
          </p:nvGrpSpPr>
          <p:grpSpPr>
            <a:xfrm>
              <a:off x="559227" y="2049633"/>
              <a:ext cx="8113480" cy="3323583"/>
              <a:chOff x="559227" y="2049633"/>
              <a:chExt cx="8113480" cy="3323583"/>
            </a:xfrm>
          </p:grpSpPr>
          <p:pic>
            <p:nvPicPr>
              <p:cNvPr id="8" name="Picture 2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033"/>
              <a:stretch/>
            </p:blipFill>
            <p:spPr bwMode="auto">
              <a:xfrm>
                <a:off x="559227" y="2049633"/>
                <a:ext cx="8113480" cy="2963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5148064" y="3212976"/>
                <a:ext cx="2592288" cy="792088"/>
              </a:xfrm>
              <a:prstGeom prst="wedgeRoundRectCallout">
                <a:avLst>
                  <a:gd name="adj1" fmla="val -71930"/>
                  <a:gd name="adj2" fmla="val -37641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Lists all NAB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OASIS participants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5119796" y="4376266"/>
                <a:ext cx="1720455" cy="996950"/>
              </a:xfrm>
              <a:prstGeom prst="wedgeRoundRectCallout">
                <a:avLst>
                  <a:gd name="adj1" fmla="val -186167"/>
                  <a:gd name="adj2" fmla="val -108628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554319" y="3131820"/>
              <a:ext cx="756321" cy="152400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0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Certification Bodies (CBs)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00808"/>
            <a:ext cx="8458200" cy="4896544"/>
            <a:chOff x="381000" y="1700808"/>
            <a:chExt cx="8458200" cy="4896544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1700808"/>
              <a:ext cx="8458200" cy="4896544"/>
              <a:chOff x="381000" y="1700808"/>
              <a:chExt cx="8458200" cy="4896544"/>
            </a:xfrm>
          </p:grpSpPr>
          <p:pic>
            <p:nvPicPr>
              <p:cNvPr id="14" name="Picture 2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329"/>
              <a:stretch/>
            </p:blipFill>
            <p:spPr bwMode="auto">
              <a:xfrm>
                <a:off x="381000" y="2110329"/>
                <a:ext cx="8458200" cy="3550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5940152" y="3212976"/>
                <a:ext cx="2592288" cy="792088"/>
              </a:xfrm>
              <a:prstGeom prst="wedgeRoundRectCallout">
                <a:avLst>
                  <a:gd name="adj1" fmla="val -77729"/>
                  <a:gd name="adj2" fmla="val -4432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Lists all National CB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OASIS participants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2123728" y="5600402"/>
                <a:ext cx="1720455" cy="996950"/>
              </a:xfrm>
              <a:prstGeom prst="wedgeRoundRectCallout">
                <a:avLst>
                  <a:gd name="adj1" fmla="val -39098"/>
                  <a:gd name="adj2" fmla="val -106114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5508104" y="4149080"/>
                <a:ext cx="3024336" cy="792088"/>
              </a:xfrm>
              <a:prstGeom prst="wedgeRoundRectCallout">
                <a:avLst>
                  <a:gd name="adj1" fmla="val -69997"/>
                  <a:gd name="adj2" fmla="val 111010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Shows status: Accredited,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Suspended or Withdrawn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2" name="Rounded Rectangular Callout 11"/>
              <p:cNvSpPr>
                <a:spLocks noChangeArrowheads="1"/>
              </p:cNvSpPr>
              <p:nvPr/>
            </p:nvSpPr>
            <p:spPr bwMode="auto">
              <a:xfrm>
                <a:off x="5076056" y="1700808"/>
                <a:ext cx="3312368" cy="792088"/>
              </a:xfrm>
              <a:prstGeom prst="wedgeRoundRectCallout">
                <a:avLst>
                  <a:gd name="adj1" fmla="val -35248"/>
                  <a:gd name="adj2" fmla="val 109428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Shows Families of Standards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(FOS) accredited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3" name="Rounded Rectangular Callout 12"/>
              <p:cNvSpPr>
                <a:spLocks noChangeArrowheads="1"/>
              </p:cNvSpPr>
              <p:nvPr/>
            </p:nvSpPr>
            <p:spPr bwMode="auto">
              <a:xfrm>
                <a:off x="1848222" y="3501008"/>
                <a:ext cx="2592288" cy="792088"/>
              </a:xfrm>
              <a:prstGeom prst="wedgeRoundRectCallout">
                <a:avLst>
                  <a:gd name="adj1" fmla="val -17811"/>
                  <a:gd name="adj2" fmla="val -129362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organize by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Sector or Country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381000" y="3406140"/>
              <a:ext cx="792480" cy="143510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8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39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41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Auditor Authentication Bodies (AABs)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491974" y="2060848"/>
            <a:ext cx="8116816" cy="3312368"/>
            <a:chOff x="491974" y="2060848"/>
            <a:chExt cx="8116816" cy="3312368"/>
          </a:xfrm>
        </p:grpSpPr>
        <p:grpSp>
          <p:nvGrpSpPr>
            <p:cNvPr id="3" name="Group 2"/>
            <p:cNvGrpSpPr/>
            <p:nvPr/>
          </p:nvGrpSpPr>
          <p:grpSpPr>
            <a:xfrm>
              <a:off x="491974" y="2060848"/>
              <a:ext cx="8116816" cy="3312368"/>
              <a:chOff x="491974" y="2060848"/>
              <a:chExt cx="8116816" cy="331236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869"/>
              <a:stretch/>
            </p:blipFill>
            <p:spPr bwMode="auto">
              <a:xfrm>
                <a:off x="491974" y="2060848"/>
                <a:ext cx="8116816" cy="2972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5148064" y="3212976"/>
                <a:ext cx="2592288" cy="792088"/>
              </a:xfrm>
              <a:prstGeom prst="wedgeRoundRectCallout">
                <a:avLst>
                  <a:gd name="adj1" fmla="val -71930"/>
                  <a:gd name="adj2" fmla="val -37641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Lists all AAB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OASIS participants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endParaRP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5119796" y="4376266"/>
                <a:ext cx="1720455" cy="996950"/>
              </a:xfrm>
              <a:prstGeom prst="wedgeRoundRectCallout">
                <a:avLst>
                  <a:gd name="adj1" fmla="val -203641"/>
                  <a:gd name="adj2" fmla="val -119936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491974" y="3440110"/>
              <a:ext cx="752626" cy="168910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3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New Users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6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24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Auditors (AEA or non AEA – i.e. AA)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23056" y="2084442"/>
            <a:ext cx="8153400" cy="3000742"/>
            <a:chOff x="523056" y="2084442"/>
            <a:chExt cx="8153400" cy="3000742"/>
          </a:xfrm>
        </p:grpSpPr>
        <p:grpSp>
          <p:nvGrpSpPr>
            <p:cNvPr id="3" name="Group 2"/>
            <p:cNvGrpSpPr/>
            <p:nvPr/>
          </p:nvGrpSpPr>
          <p:grpSpPr>
            <a:xfrm>
              <a:off x="523056" y="2084442"/>
              <a:ext cx="8153400" cy="3000742"/>
              <a:chOff x="523056" y="2084442"/>
              <a:chExt cx="8153400" cy="3000742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40"/>
              <a:stretch/>
            </p:blipFill>
            <p:spPr bwMode="auto">
              <a:xfrm>
                <a:off x="523056" y="2084442"/>
                <a:ext cx="8153400" cy="3000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ounded Rectangular Callout 8"/>
              <p:cNvSpPr>
                <a:spLocks noChangeArrowheads="1"/>
              </p:cNvSpPr>
              <p:nvPr/>
            </p:nvSpPr>
            <p:spPr bwMode="auto">
              <a:xfrm>
                <a:off x="4860032" y="3140968"/>
                <a:ext cx="3024336" cy="792088"/>
              </a:xfrm>
              <a:prstGeom prst="wedgeRoundRectCallout">
                <a:avLst>
                  <a:gd name="adj1" fmla="val -84010"/>
                  <a:gd name="adj2" fmla="val -78757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Enter search parameters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or leave blank to see all</a:t>
                </a: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4860032" y="4077072"/>
                <a:ext cx="1720455" cy="792088"/>
              </a:xfrm>
              <a:prstGeom prst="wedgeRoundRectCallout">
                <a:avLst>
                  <a:gd name="adj1" fmla="val -84238"/>
                  <a:gd name="adj2" fmla="val -78581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523056" y="3645024"/>
              <a:ext cx="7532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93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24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Auditors (AEA or non AEA – i.e. AA)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4806" y="2060848"/>
            <a:ext cx="8121650" cy="3174866"/>
            <a:chOff x="554806" y="2060848"/>
            <a:chExt cx="8121650" cy="3174866"/>
          </a:xfrm>
        </p:grpSpPr>
        <p:grpSp>
          <p:nvGrpSpPr>
            <p:cNvPr id="3" name="Group 2"/>
            <p:cNvGrpSpPr/>
            <p:nvPr/>
          </p:nvGrpSpPr>
          <p:grpSpPr>
            <a:xfrm>
              <a:off x="559784" y="2060848"/>
              <a:ext cx="8116672" cy="3174866"/>
              <a:chOff x="559784" y="2060848"/>
              <a:chExt cx="8116672" cy="3174866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428"/>
              <a:stretch/>
            </p:blipFill>
            <p:spPr bwMode="auto">
              <a:xfrm>
                <a:off x="559784" y="2060848"/>
                <a:ext cx="8116672" cy="3174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5436096" y="3789040"/>
                <a:ext cx="1720455" cy="996950"/>
              </a:xfrm>
              <a:prstGeom prst="wedgeRoundRectCallout">
                <a:avLst>
                  <a:gd name="adj1" fmla="val -242956"/>
                  <a:gd name="adj2" fmla="val -88525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uditor status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554806" y="3619624"/>
              <a:ext cx="7532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1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24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Auditors (AEA or non AEA – i.e. AA)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89976" y="2060848"/>
            <a:ext cx="8101220" cy="2780994"/>
            <a:chOff x="589976" y="2060848"/>
            <a:chExt cx="8101220" cy="2780994"/>
          </a:xfrm>
        </p:grpSpPr>
        <p:grpSp>
          <p:nvGrpSpPr>
            <p:cNvPr id="3" name="Group 2"/>
            <p:cNvGrpSpPr/>
            <p:nvPr/>
          </p:nvGrpSpPr>
          <p:grpSpPr>
            <a:xfrm>
              <a:off x="589976" y="2060848"/>
              <a:ext cx="8101220" cy="2780994"/>
              <a:chOff x="589976" y="2060848"/>
              <a:chExt cx="8101220" cy="2780994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474"/>
              <a:stretch/>
            </p:blipFill>
            <p:spPr bwMode="auto">
              <a:xfrm>
                <a:off x="589976" y="2060848"/>
                <a:ext cx="8101220" cy="2756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5580112" y="3933056"/>
                <a:ext cx="2520280" cy="908786"/>
              </a:xfrm>
              <a:prstGeom prst="wedgeRoundRectCallout">
                <a:avLst>
                  <a:gd name="adj1" fmla="val -172659"/>
                  <a:gd name="adj2" fmla="val -168365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 authentications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by FOS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591046" y="3619624"/>
              <a:ext cx="7532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5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43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5119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Training Provider Approval Bodies (TPAB)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9227" y="2060848"/>
            <a:ext cx="8131969" cy="3168352"/>
            <a:chOff x="559227" y="2060848"/>
            <a:chExt cx="8131969" cy="3168352"/>
          </a:xfrm>
        </p:grpSpPr>
        <p:grpSp>
          <p:nvGrpSpPr>
            <p:cNvPr id="3" name="Group 2"/>
            <p:cNvGrpSpPr/>
            <p:nvPr/>
          </p:nvGrpSpPr>
          <p:grpSpPr>
            <a:xfrm>
              <a:off x="559227" y="2060848"/>
              <a:ext cx="8131969" cy="3168352"/>
              <a:chOff x="559227" y="2060848"/>
              <a:chExt cx="8131969" cy="3168352"/>
            </a:xfrm>
          </p:grpSpPr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96"/>
              <a:stretch/>
            </p:blipFill>
            <p:spPr bwMode="auto">
              <a:xfrm>
                <a:off x="559227" y="2060848"/>
                <a:ext cx="8131969" cy="2729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ular Callout 7"/>
              <p:cNvSpPr>
                <a:spLocks noChangeArrowheads="1"/>
              </p:cNvSpPr>
              <p:nvPr/>
            </p:nvSpPr>
            <p:spPr bwMode="auto">
              <a:xfrm>
                <a:off x="5119796" y="4232250"/>
                <a:ext cx="1720455" cy="996950"/>
              </a:xfrm>
              <a:prstGeom prst="wedgeRoundRectCallout">
                <a:avLst>
                  <a:gd name="adj1" fmla="val -203641"/>
                  <a:gd name="adj2" fmla="val -119936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</a:t>
                </a: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 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specific details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573856" y="3765550"/>
              <a:ext cx="740594" cy="222250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44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414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Approved Training Providers (ATP)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9226" y="2060848"/>
            <a:ext cx="8131969" cy="2804862"/>
            <a:chOff x="559226" y="2060848"/>
            <a:chExt cx="8131969" cy="2804862"/>
          </a:xfrm>
        </p:grpSpPr>
        <p:grpSp>
          <p:nvGrpSpPr>
            <p:cNvPr id="3" name="Group 2"/>
            <p:cNvGrpSpPr/>
            <p:nvPr/>
          </p:nvGrpSpPr>
          <p:grpSpPr>
            <a:xfrm>
              <a:off x="559226" y="2060848"/>
              <a:ext cx="8131969" cy="2804862"/>
              <a:chOff x="559226" y="2060848"/>
              <a:chExt cx="8131969" cy="2804862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651"/>
              <a:stretch/>
            </p:blipFill>
            <p:spPr bwMode="auto">
              <a:xfrm>
                <a:off x="559226" y="2060848"/>
                <a:ext cx="8131969" cy="2804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5580112" y="3933056"/>
                <a:ext cx="2520280" cy="908786"/>
              </a:xfrm>
              <a:prstGeom prst="wedgeRoundRectCallout">
                <a:avLst>
                  <a:gd name="adj1" fmla="val -144826"/>
                  <a:gd name="adj2" fmla="val -132529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view list of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ATPs in each sector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559226" y="3987800"/>
              <a:ext cx="753294" cy="156840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1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Certified Suppliers Directory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9224" y="2060848"/>
            <a:ext cx="8131969" cy="3075573"/>
            <a:chOff x="559224" y="2060848"/>
            <a:chExt cx="8131969" cy="3075573"/>
          </a:xfrm>
        </p:grpSpPr>
        <p:grpSp>
          <p:nvGrpSpPr>
            <p:cNvPr id="3" name="Group 2"/>
            <p:cNvGrpSpPr/>
            <p:nvPr/>
          </p:nvGrpSpPr>
          <p:grpSpPr>
            <a:xfrm>
              <a:off x="559224" y="2060848"/>
              <a:ext cx="8131969" cy="3075573"/>
              <a:chOff x="559224" y="2060848"/>
              <a:chExt cx="8131969" cy="3075573"/>
            </a:xfrm>
          </p:grpSpPr>
          <p:pic>
            <p:nvPicPr>
              <p:cNvPr id="7" name="Picture 1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730"/>
              <a:stretch/>
            </p:blipFill>
            <p:spPr bwMode="auto">
              <a:xfrm>
                <a:off x="559224" y="2060848"/>
                <a:ext cx="8131969" cy="3075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5339036" y="2783194"/>
                <a:ext cx="2520280" cy="908786"/>
              </a:xfrm>
              <a:prstGeom prst="wedgeRoundRectCallout">
                <a:avLst>
                  <a:gd name="adj1" fmla="val -133395"/>
                  <a:gd name="adj2" fmla="val 103165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Enter parameters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and click to search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573856" y="4153024"/>
              <a:ext cx="7405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Certified Suppliers Directory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59224" y="2060848"/>
            <a:ext cx="8117232" cy="3337841"/>
            <a:chOff x="559224" y="2060848"/>
            <a:chExt cx="8117232" cy="3337841"/>
          </a:xfrm>
        </p:grpSpPr>
        <p:grpSp>
          <p:nvGrpSpPr>
            <p:cNvPr id="3" name="Group 2"/>
            <p:cNvGrpSpPr/>
            <p:nvPr/>
          </p:nvGrpSpPr>
          <p:grpSpPr>
            <a:xfrm>
              <a:off x="559224" y="2060848"/>
              <a:ext cx="8117232" cy="3337841"/>
              <a:chOff x="559224" y="2060848"/>
              <a:chExt cx="8117232" cy="3337841"/>
            </a:xfrm>
          </p:grpSpPr>
          <p:pic>
            <p:nvPicPr>
              <p:cNvPr id="7" name="Picture 1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500"/>
              <a:stretch/>
            </p:blipFill>
            <p:spPr bwMode="auto">
              <a:xfrm>
                <a:off x="559224" y="2060848"/>
                <a:ext cx="8117232" cy="285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4089781" y="4489903"/>
                <a:ext cx="2520280" cy="908786"/>
              </a:xfrm>
              <a:prstGeom prst="wedgeRoundRectCallout">
                <a:avLst>
                  <a:gd name="adj1" fmla="val -122958"/>
                  <a:gd name="adj2" fmla="val -113233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for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additional detail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573856" y="4153024"/>
              <a:ext cx="7405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Certified Suppliers Directory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060848"/>
            <a:ext cx="8068834" cy="4536504"/>
            <a:chOff x="539552" y="2060848"/>
            <a:chExt cx="8068834" cy="4536504"/>
          </a:xfrm>
        </p:grpSpPr>
        <p:grpSp>
          <p:nvGrpSpPr>
            <p:cNvPr id="3" name="Group 2"/>
            <p:cNvGrpSpPr/>
            <p:nvPr/>
          </p:nvGrpSpPr>
          <p:grpSpPr>
            <a:xfrm>
              <a:off x="539552" y="2060848"/>
              <a:ext cx="8068834" cy="4536504"/>
              <a:chOff x="539552" y="2060848"/>
              <a:chExt cx="8068834" cy="4536504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060848"/>
                <a:ext cx="8068834" cy="4536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>
                <a:spLocks noChangeArrowheads="1"/>
              </p:cNvSpPr>
              <p:nvPr/>
            </p:nvSpPr>
            <p:spPr bwMode="auto">
              <a:xfrm>
                <a:off x="3995936" y="3140968"/>
                <a:ext cx="2520280" cy="908786"/>
              </a:xfrm>
              <a:prstGeom prst="wedgeRoundRectCallout">
                <a:avLst>
                  <a:gd name="adj1" fmla="val -122958"/>
                  <a:gd name="adj2" fmla="val -113233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ssessment results</a:t>
                </a:r>
              </a:p>
            </p:txBody>
          </p:sp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4067944" y="4202154"/>
                <a:ext cx="2520280" cy="908786"/>
              </a:xfrm>
              <a:prstGeom prst="wedgeRoundRectCallout">
                <a:avLst>
                  <a:gd name="adj1" fmla="val -131904"/>
                  <a:gd name="adj2" fmla="val -104963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previously-issued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certificates</a:t>
                </a:r>
              </a:p>
            </p:txBody>
          </p:sp>
          <p:sp>
            <p:nvSpPr>
              <p:cNvPr id="12" name="Rounded Rectangular Callout 11"/>
              <p:cNvSpPr>
                <a:spLocks noChangeArrowheads="1"/>
              </p:cNvSpPr>
              <p:nvPr/>
            </p:nvSpPr>
            <p:spPr bwMode="auto">
              <a:xfrm>
                <a:off x="4067944" y="5256518"/>
                <a:ext cx="2520280" cy="908786"/>
              </a:xfrm>
              <a:prstGeom prst="wedgeRoundRectCallout">
                <a:avLst>
                  <a:gd name="adj1" fmla="val -125941"/>
                  <a:gd name="adj2" fmla="val 75597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the currently-issued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certificate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548456" y="4140820"/>
              <a:ext cx="7405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Certified Suppliers Directory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060848"/>
            <a:ext cx="8147064" cy="4580487"/>
            <a:chOff x="539552" y="2060848"/>
            <a:chExt cx="8147064" cy="4580487"/>
          </a:xfrm>
        </p:grpSpPr>
        <p:grpSp>
          <p:nvGrpSpPr>
            <p:cNvPr id="3" name="Group 2"/>
            <p:cNvGrpSpPr/>
            <p:nvPr/>
          </p:nvGrpSpPr>
          <p:grpSpPr>
            <a:xfrm>
              <a:off x="539552" y="2060848"/>
              <a:ext cx="8147064" cy="4580487"/>
              <a:chOff x="539552" y="2060848"/>
              <a:chExt cx="8147064" cy="4580487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060848"/>
                <a:ext cx="8147064" cy="4580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ular Callout 9"/>
              <p:cNvSpPr>
                <a:spLocks noChangeArrowheads="1"/>
              </p:cNvSpPr>
              <p:nvPr/>
            </p:nvSpPr>
            <p:spPr bwMode="auto">
              <a:xfrm>
                <a:off x="5796135" y="3986130"/>
                <a:ext cx="2520280" cy="908786"/>
              </a:xfrm>
              <a:prstGeom prst="wedgeRoundRectCallout">
                <a:avLst>
                  <a:gd name="adj1" fmla="val -197012"/>
                  <a:gd name="adj2" fmla="val -88423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Click to view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p</a:t>
                </a: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revious assessment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results</a:t>
                </a:r>
              </a:p>
            </p:txBody>
          </p:sp>
          <p:sp>
            <p:nvSpPr>
              <p:cNvPr id="12" name="Rounded Rectangular Callout 11"/>
              <p:cNvSpPr>
                <a:spLocks noChangeArrowheads="1"/>
              </p:cNvSpPr>
              <p:nvPr/>
            </p:nvSpPr>
            <p:spPr bwMode="auto">
              <a:xfrm>
                <a:off x="5796135" y="5040494"/>
                <a:ext cx="2870557" cy="908786"/>
              </a:xfrm>
              <a:prstGeom prst="wedgeRoundRectCallout">
                <a:avLst>
                  <a:gd name="adj1" fmla="val -91780"/>
                  <a:gd name="adj2" fmla="val -210"/>
                  <a:gd name="adj3" fmla="val 16667"/>
                </a:avLst>
              </a:prstGeom>
              <a:solidFill>
                <a:srgbClr val="FFFF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Assessment details only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visible if supplier has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800" kern="0" dirty="0" smtClean="0">
                    <a:solidFill>
                      <a:srgbClr val="000000"/>
                    </a:solidFill>
                    <a:latin typeface="Verdana" pitchFamily="34" charset="0"/>
                    <a:ea typeface="+mn-ea"/>
                  </a:rPr>
                  <a:t>granted data access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548456" y="4159870"/>
              <a:ext cx="740594" cy="139576"/>
            </a:xfrm>
            <a:prstGeom prst="rect">
              <a:avLst/>
            </a:prstGeom>
            <a:noFill/>
            <a:ln w="127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3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49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Feedback – General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Training Provider Approval Bodies (TPAB)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BD2D42"/>
                </a:solidFill>
              </a:rPr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0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New Users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23438" y="1934252"/>
            <a:ext cx="8131969" cy="4194971"/>
            <a:chOff x="506016" y="1917730"/>
            <a:chExt cx="8131969" cy="4194971"/>
          </a:xfrm>
        </p:grpSpPr>
        <p:pic>
          <p:nvPicPr>
            <p:cNvPr id="4112" name="Picture 1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7"/>
            <a:stretch/>
          </p:blipFill>
          <p:spPr bwMode="auto">
            <a:xfrm>
              <a:off x="506016" y="1917730"/>
              <a:ext cx="8131969" cy="419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ular Callout 8"/>
            <p:cNvSpPr>
              <a:spLocks noChangeArrowheads="1"/>
            </p:cNvSpPr>
            <p:nvPr/>
          </p:nvSpPr>
          <p:spPr bwMode="auto">
            <a:xfrm>
              <a:off x="4589423" y="4581128"/>
              <a:ext cx="1390650" cy="996950"/>
            </a:xfrm>
            <a:prstGeom prst="wedgeRoundRectCallout">
              <a:avLst>
                <a:gd name="adj1" fmla="val -200748"/>
                <a:gd name="adj2" fmla="val -24557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Click here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to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Register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91880" y="6093296"/>
            <a:ext cx="2679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http://www.iaqg.org/oasis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50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Help and Information</a:t>
            </a:r>
            <a:endParaRPr lang="en-US" sz="2000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17004" y="2060848"/>
            <a:ext cx="8382000" cy="3614725"/>
            <a:chOff x="417004" y="2060848"/>
            <a:chExt cx="8382000" cy="361472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6"/>
            <a:stretch/>
          </p:blipFill>
          <p:spPr bwMode="auto">
            <a:xfrm>
              <a:off x="417004" y="2060848"/>
              <a:ext cx="8382000" cy="36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>
              <a:spLocks noChangeArrowheads="1"/>
            </p:cNvSpPr>
            <p:nvPr/>
          </p:nvSpPr>
          <p:spPr bwMode="auto">
            <a:xfrm>
              <a:off x="3995936" y="4130146"/>
              <a:ext cx="2520280" cy="667006"/>
            </a:xfrm>
            <a:prstGeom prst="wedgeRoundRectCallout">
              <a:avLst>
                <a:gd name="adj1" fmla="val 122068"/>
                <a:gd name="adj2" fmla="val -321049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Click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“Help/Guidance”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9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51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Help and Information</a:t>
            </a:r>
            <a:endParaRPr lang="en-US" sz="2000" u="sng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5"/>
          <a:stretch/>
        </p:blipFill>
        <p:spPr bwMode="auto">
          <a:xfrm>
            <a:off x="437718" y="2061746"/>
            <a:ext cx="8194866" cy="359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6948264" y="2852936"/>
            <a:ext cx="1512168" cy="1152128"/>
          </a:xfrm>
          <a:prstGeom prst="wedgeRoundRectCallout">
            <a:avLst>
              <a:gd name="adj1" fmla="val 33600"/>
              <a:gd name="adj2" fmla="val -106702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Click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“Contact Us”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for technical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support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5364088" y="4005064"/>
            <a:ext cx="1512168" cy="996950"/>
          </a:xfrm>
          <a:prstGeom prst="wedgeRoundRectCallout">
            <a:avLst>
              <a:gd name="adj1" fmla="val -207647"/>
              <a:gd name="adj2" fmla="val -65665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OASIS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Functionality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Help</a:t>
            </a:r>
          </a:p>
        </p:txBody>
      </p:sp>
      <p:sp>
        <p:nvSpPr>
          <p:cNvPr id="20" name="Rounded Rectangular Callout 19"/>
          <p:cNvSpPr>
            <a:spLocks noChangeArrowheads="1"/>
          </p:cNvSpPr>
          <p:nvPr/>
        </p:nvSpPr>
        <p:spPr bwMode="auto">
          <a:xfrm>
            <a:off x="3995936" y="5157192"/>
            <a:ext cx="2880320" cy="1140966"/>
          </a:xfrm>
          <a:prstGeom prst="wedgeRoundRectCallout">
            <a:avLst>
              <a:gd name="adj1" fmla="val -72714"/>
              <a:gd name="adj2" fmla="val -5172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IAQG/O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ASIS </a:t>
            </a:r>
            <a:r>
              <a:rPr lang="en-GB" sz="1800" kern="0" noProof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Guidance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800" kern="0" baseline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Supplemental</a:t>
            </a: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 Rules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800" kern="0" dirty="0" smtClean="0">
                <a:solidFill>
                  <a:srgbClr val="000000"/>
                </a:solidFill>
                <a:latin typeface="Verdana" pitchFamily="34" charset="0"/>
                <a:ea typeface="+mn-ea"/>
              </a:rPr>
              <a:t>Resolution Log</a:t>
            </a:r>
          </a:p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Other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Subjects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48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52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Feedback – General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Training Provider Approval Bodies (TPAB)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53</a:t>
            </a:fld>
            <a:endParaRPr lang="en-US" sz="800">
              <a:solidFill>
                <a:srgbClr val="71798C"/>
              </a:solidFill>
            </a:endParaRPr>
          </a:p>
        </p:txBody>
      </p:sp>
      <p:pic>
        <p:nvPicPr>
          <p:cNvPr id="13" name="Picture 12" descr="question-mark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812" y="1917130"/>
            <a:ext cx="2362324" cy="29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6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New Users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506016" y="1953344"/>
            <a:ext cx="8131969" cy="4297144"/>
            <a:chOff x="506016" y="1953344"/>
            <a:chExt cx="8131969" cy="429714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12"/>
            <a:stretch/>
          </p:blipFill>
          <p:spPr bwMode="auto">
            <a:xfrm>
              <a:off x="506016" y="1953344"/>
              <a:ext cx="8131969" cy="429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ular Callout 8"/>
            <p:cNvSpPr>
              <a:spLocks noChangeArrowheads="1"/>
            </p:cNvSpPr>
            <p:nvPr/>
          </p:nvSpPr>
          <p:spPr bwMode="auto">
            <a:xfrm>
              <a:off x="4067944" y="5077369"/>
              <a:ext cx="3960440" cy="996950"/>
            </a:xfrm>
            <a:prstGeom prst="wedgeRoundRectCallout">
              <a:avLst>
                <a:gd name="adj1" fmla="val -72339"/>
                <a:gd name="adj2" fmla="val 5345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Complete all details, accept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Terms and Conditions,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click to Register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7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Login for Registered Users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72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2"/>
          <a:stretch/>
        </p:blipFill>
        <p:spPr bwMode="auto">
          <a:xfrm>
            <a:off x="506016" y="2012644"/>
            <a:ext cx="8131969" cy="41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OASIS Public Section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8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17620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Login for Registered Users</a:t>
            </a:r>
            <a:endParaRPr lang="en-US" sz="2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1547664" y="2636912"/>
            <a:ext cx="6912768" cy="4032448"/>
            <a:chOff x="1547664" y="2636912"/>
            <a:chExt cx="6912768" cy="4032448"/>
          </a:xfrm>
        </p:grpSpPr>
        <p:sp>
          <p:nvSpPr>
            <p:cNvPr id="8" name="Rounded Rectangular Callout 8"/>
            <p:cNvSpPr>
              <a:spLocks noChangeArrowheads="1"/>
            </p:cNvSpPr>
            <p:nvPr/>
          </p:nvSpPr>
          <p:spPr bwMode="auto">
            <a:xfrm>
              <a:off x="1547664" y="5672410"/>
              <a:ext cx="3024336" cy="996950"/>
            </a:xfrm>
            <a:prstGeom prst="wedgeRoundRectCallout">
              <a:avLst>
                <a:gd name="adj1" fmla="val -31765"/>
                <a:gd name="adj2" fmla="val -266938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Use to check passwords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and multiple registrations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0" name="Rounded Rectangular Callout 8"/>
            <p:cNvSpPr>
              <a:spLocks noChangeArrowheads="1"/>
            </p:cNvSpPr>
            <p:nvPr/>
          </p:nvSpPr>
          <p:spPr bwMode="auto">
            <a:xfrm>
              <a:off x="6948264" y="5434386"/>
              <a:ext cx="1390650" cy="996950"/>
            </a:xfrm>
            <a:prstGeom prst="wedgeRoundRectCallout">
              <a:avLst>
                <a:gd name="adj1" fmla="val -252090"/>
                <a:gd name="adj2" fmla="val -93550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noProof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Highlighted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Information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1" name="Rounded Rectangular Callout 8"/>
            <p:cNvSpPr>
              <a:spLocks noChangeArrowheads="1"/>
            </p:cNvSpPr>
            <p:nvPr/>
          </p:nvSpPr>
          <p:spPr bwMode="auto">
            <a:xfrm>
              <a:off x="6948264" y="3817077"/>
              <a:ext cx="1512168" cy="996950"/>
            </a:xfrm>
            <a:prstGeom prst="wedgeRoundRectCallout">
              <a:avLst>
                <a:gd name="adj1" fmla="val -329898"/>
                <a:gd name="adj2" fmla="val -103602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Enter Details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And “Go”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  <p:sp>
          <p:nvSpPr>
            <p:cNvPr id="12" name="Rounded Rectangular Callout 8"/>
            <p:cNvSpPr>
              <a:spLocks noChangeArrowheads="1"/>
            </p:cNvSpPr>
            <p:nvPr/>
          </p:nvSpPr>
          <p:spPr bwMode="auto">
            <a:xfrm>
              <a:off x="6997774" y="2636912"/>
              <a:ext cx="1390650" cy="996950"/>
            </a:xfrm>
            <a:prstGeom prst="wedgeRoundRectCallout">
              <a:avLst>
                <a:gd name="adj1" fmla="val 20832"/>
                <a:gd name="adj2" fmla="val -77217"/>
                <a:gd name="adj3" fmla="val 16667"/>
              </a:avLst>
            </a:prstGeom>
            <a:solidFill>
              <a:srgbClr val="FFFF0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</a:rPr>
                <a:t>Help and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800" kern="0" dirty="0" smtClean="0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Guidance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836712"/>
            <a:ext cx="8640762" cy="709612"/>
          </a:xfrm>
        </p:spPr>
        <p:txBody>
          <a:bodyPr/>
          <a:lstStyle/>
          <a:p>
            <a:pPr eaLnBrk="1" hangingPunct="1"/>
            <a:r>
              <a:rPr lang="en-US" dirty="0" smtClean="0"/>
              <a:t>OASIS User Training for Certification Bodies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71798C"/>
                </a:solidFill>
              </a:rPr>
              <a:t>Page </a:t>
            </a:r>
            <a:fld id="{3857A2A1-611C-4F2B-A227-F286A5A7FACD}" type="slidenum">
              <a:rPr sz="800">
                <a:solidFill>
                  <a:srgbClr val="71798C"/>
                </a:solidFill>
              </a:rPr>
              <a:pPr eaLnBrk="1" hangingPunct="1"/>
              <a:t>9</a:t>
            </a:fld>
            <a:endParaRPr lang="en-US" sz="800">
              <a:solidFill>
                <a:srgbClr val="7179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Part 1 - Public Section</a:t>
            </a:r>
            <a:endParaRPr lang="en-US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55821" y="1628800"/>
            <a:ext cx="47398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Content: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Overview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New Users</a:t>
            </a:r>
            <a:r>
              <a:rPr lang="en-US" dirty="0">
                <a:sym typeface="Wingdings" pitchFamily="2" charset="2"/>
              </a:rPr>
              <a:t></a:t>
            </a:r>
            <a:endParaRPr lang="en-US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Login for Registered Users</a:t>
            </a:r>
            <a:r>
              <a:rPr lang="en-US" dirty="0" smtClean="0">
                <a:sym typeface="Wingdings" pitchFamily="2" charset="2"/>
              </a:rPr>
              <a:t>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BD2D42"/>
                </a:solidFill>
              </a:rPr>
              <a:t>The Main Screen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Change Summary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Watch List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My Email Notification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Feedback – General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- Path 1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Feedback – Path 2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General Information Searches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IAQG Member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Aerospace Industry Associations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National Accreditation Bodies (NABs)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Certification Bodies (CBs)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 Authentication Bodies (AABs)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Auditors (AEA/non-AEA)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/>
              <a:t>Training Provider Approval Bodies (</a:t>
            </a:r>
            <a:r>
              <a:rPr lang="en-US" sz="1400" dirty="0" smtClean="0"/>
              <a:t>TPAB)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Approved Training Providers (ATP)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/>
              <a:t>Certified Suppliers Directory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Help and Information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82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QG-OK2[1]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Airbus Fon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8DEEE"/>
        </a:dk2>
        <a:lt2>
          <a:srgbClr val="5D5D5D"/>
        </a:lt2>
        <a:accent1>
          <a:srgbClr val="FFCC00"/>
        </a:accent1>
        <a:accent2>
          <a:srgbClr val="5D5D5D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B2B2B2"/>
        </a:dk1>
        <a:lt1>
          <a:srgbClr val="FFFFFF"/>
        </a:lt1>
        <a:dk2>
          <a:srgbClr val="3F569D"/>
        </a:dk2>
        <a:lt2>
          <a:srgbClr val="C8DEEE"/>
        </a:lt2>
        <a:accent1>
          <a:srgbClr val="FFCC00"/>
        </a:accent1>
        <a:accent2>
          <a:srgbClr val="5D5D5D"/>
        </a:accent2>
        <a:accent3>
          <a:srgbClr val="AFB4CC"/>
        </a:accent3>
        <a:accent4>
          <a:srgbClr val="DADADA"/>
        </a:accent4>
        <a:accent5>
          <a:srgbClr val="FFE2AA"/>
        </a:accent5>
        <a:accent6>
          <a:srgbClr val="535353"/>
        </a:accent6>
        <a:hlink>
          <a:srgbClr val="0099CC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rbus">
      <a:dk1>
        <a:srgbClr val="71798C"/>
      </a:dk1>
      <a:lt1>
        <a:srgbClr val="FFFFFF"/>
      </a:lt1>
      <a:dk2>
        <a:srgbClr val="9BA3B5"/>
      </a:dk2>
      <a:lt2>
        <a:srgbClr val="E2E6EE"/>
      </a:lt2>
      <a:accent1>
        <a:srgbClr val="005EAB"/>
      </a:accent1>
      <a:accent2>
        <a:srgbClr val="629BD3"/>
      </a:accent2>
      <a:accent3>
        <a:srgbClr val="BECE2D"/>
      </a:accent3>
      <a:accent4>
        <a:srgbClr val="FFCB05"/>
      </a:accent4>
      <a:accent5>
        <a:srgbClr val="F7941E"/>
      </a:accent5>
      <a:accent6>
        <a:srgbClr val="E23F2E"/>
      </a:accent6>
      <a:hlink>
        <a:srgbClr val="00BBBE"/>
      </a:hlink>
      <a:folHlink>
        <a:srgbClr val="A423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IAQG-OK2[1].potx</Template>
  <TotalTime>9701</TotalTime>
  <Words>2179</Words>
  <Application>Microsoft Office PowerPoint</Application>
  <PresentationFormat>On-screen Show (4:3)</PresentationFormat>
  <Paragraphs>653</Paragraphs>
  <Slides>53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IAQG-OK2[1]</vt:lpstr>
      <vt:lpstr>OASIS User Training for Certification Bodies</vt:lpstr>
      <vt:lpstr>OASIS User Training for Certification Bodies</vt:lpstr>
      <vt:lpstr>OASIS User Training for Certification Bodies</vt:lpstr>
      <vt:lpstr>OASIS User Training for Certification Bodies</vt:lpstr>
      <vt:lpstr>OASIS Public Section</vt:lpstr>
      <vt:lpstr>OASIS Public Section</vt:lpstr>
      <vt:lpstr>OASIS User Training for Certification Bodies</vt:lpstr>
      <vt:lpstr>OASIS Public Section</vt:lpstr>
      <vt:lpstr>OASIS User Training for Certification Bodies</vt:lpstr>
      <vt:lpstr>OASIS Public Section</vt:lpstr>
      <vt:lpstr>OASIS User Training for Certification Bodies</vt:lpstr>
      <vt:lpstr>OASIS Public Section</vt:lpstr>
      <vt:lpstr>OASIS Public Section</vt:lpstr>
      <vt:lpstr>OASIS User Training for Certification Bodies</vt:lpstr>
      <vt:lpstr>OASIS Public Section</vt:lpstr>
      <vt:lpstr>OASIS Public Section</vt:lpstr>
      <vt:lpstr>OASIS Public Section</vt:lpstr>
      <vt:lpstr>OASIS Public Section</vt:lpstr>
      <vt:lpstr>OASIS Public Section</vt:lpstr>
      <vt:lpstr>OASIS User Training for Certification Bodies</vt:lpstr>
      <vt:lpstr>OASIS Public Section</vt:lpstr>
      <vt:lpstr>OASIS Public Section</vt:lpstr>
      <vt:lpstr>OASIS Public Section</vt:lpstr>
      <vt:lpstr>OASIS Public Section</vt:lpstr>
      <vt:lpstr>OASIS User Training for Certification Bodies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User Training for Certification Bodies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Public Section</vt:lpstr>
      <vt:lpstr>OASIS User Training for Certification Bodies</vt:lpstr>
      <vt:lpstr>OASIS Public Section</vt:lpstr>
      <vt:lpstr>OASIS Public Section</vt:lpstr>
      <vt:lpstr>OASIS User Training for Certification Bodies</vt:lpstr>
      <vt:lpstr>OASIS Public Section</vt:lpstr>
    </vt:vector>
  </TitlesOfParts>
  <Company>Export Solutions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Donald Buehler</dc:creator>
  <cp:lastModifiedBy>BTB</cp:lastModifiedBy>
  <cp:revision>152</cp:revision>
  <cp:lastPrinted>2002-07-31T12:44:26Z</cp:lastPrinted>
  <dcterms:created xsi:type="dcterms:W3CDTF">2012-03-01T16:10:13Z</dcterms:created>
  <dcterms:modified xsi:type="dcterms:W3CDTF">2013-07-05T21:56:40Z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_Doc_Type">
    <vt:lpwstr>PR</vt:lpwstr>
  </property>
  <property fmtid="{D5CDD505-2E9C-101B-9397-08002B2CF9AE}" pid="3" name="NXPowerLiteLastOptimized">
    <vt:lpwstr>185597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D5.0.2</vt:lpwstr>
  </property>
</Properties>
</file>