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4"/>
  </p:notesMasterIdLst>
  <p:handoutMasterIdLst>
    <p:handoutMasterId r:id="rId115"/>
  </p:handoutMasterIdLst>
  <p:sldIdLst>
    <p:sldId id="276" r:id="rId2"/>
    <p:sldId id="320" r:id="rId3"/>
    <p:sldId id="268" r:id="rId4"/>
    <p:sldId id="322" r:id="rId5"/>
    <p:sldId id="321" r:id="rId6"/>
    <p:sldId id="323" r:id="rId7"/>
    <p:sldId id="324" r:id="rId8"/>
    <p:sldId id="325" r:id="rId9"/>
    <p:sldId id="326" r:id="rId10"/>
    <p:sldId id="327" r:id="rId11"/>
    <p:sldId id="328" r:id="rId12"/>
    <p:sldId id="343" r:id="rId13"/>
    <p:sldId id="344" r:id="rId14"/>
    <p:sldId id="440" r:id="rId15"/>
    <p:sldId id="345" r:id="rId16"/>
    <p:sldId id="329" r:id="rId17"/>
    <p:sldId id="330" r:id="rId18"/>
    <p:sldId id="331" r:id="rId19"/>
    <p:sldId id="336" r:id="rId20"/>
    <p:sldId id="332" r:id="rId21"/>
    <p:sldId id="334" r:id="rId22"/>
    <p:sldId id="335" r:id="rId23"/>
    <p:sldId id="337" r:id="rId24"/>
    <p:sldId id="338" r:id="rId25"/>
    <p:sldId id="339" r:id="rId26"/>
    <p:sldId id="340" r:id="rId27"/>
    <p:sldId id="341" r:id="rId28"/>
    <p:sldId id="342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1" r:id="rId45"/>
    <p:sldId id="363" r:id="rId46"/>
    <p:sldId id="364" r:id="rId47"/>
    <p:sldId id="365" r:id="rId48"/>
    <p:sldId id="366" r:id="rId49"/>
    <p:sldId id="367" r:id="rId50"/>
    <p:sldId id="368" r:id="rId51"/>
    <p:sldId id="369" r:id="rId52"/>
    <p:sldId id="370" r:id="rId53"/>
    <p:sldId id="371" r:id="rId54"/>
    <p:sldId id="372" r:id="rId55"/>
    <p:sldId id="374" r:id="rId56"/>
    <p:sldId id="375" r:id="rId57"/>
    <p:sldId id="376" r:id="rId58"/>
    <p:sldId id="428" r:id="rId59"/>
    <p:sldId id="377" r:id="rId60"/>
    <p:sldId id="378" r:id="rId61"/>
    <p:sldId id="379" r:id="rId62"/>
    <p:sldId id="382" r:id="rId63"/>
    <p:sldId id="383" r:id="rId64"/>
    <p:sldId id="385" r:id="rId65"/>
    <p:sldId id="386" r:id="rId66"/>
    <p:sldId id="387" r:id="rId67"/>
    <p:sldId id="388" r:id="rId68"/>
    <p:sldId id="389" r:id="rId69"/>
    <p:sldId id="390" r:id="rId70"/>
    <p:sldId id="391" r:id="rId71"/>
    <p:sldId id="429" r:id="rId72"/>
    <p:sldId id="392" r:id="rId73"/>
    <p:sldId id="404" r:id="rId74"/>
    <p:sldId id="402" r:id="rId75"/>
    <p:sldId id="403" r:id="rId76"/>
    <p:sldId id="394" r:id="rId77"/>
    <p:sldId id="395" r:id="rId78"/>
    <p:sldId id="430" r:id="rId79"/>
    <p:sldId id="398" r:id="rId80"/>
    <p:sldId id="399" r:id="rId81"/>
    <p:sldId id="401" r:id="rId82"/>
    <p:sldId id="400" r:id="rId83"/>
    <p:sldId id="405" r:id="rId84"/>
    <p:sldId id="406" r:id="rId85"/>
    <p:sldId id="431" r:id="rId86"/>
    <p:sldId id="407" r:id="rId87"/>
    <p:sldId id="409" r:id="rId88"/>
    <p:sldId id="410" r:id="rId89"/>
    <p:sldId id="411" r:id="rId90"/>
    <p:sldId id="413" r:id="rId91"/>
    <p:sldId id="412" r:id="rId92"/>
    <p:sldId id="415" r:id="rId93"/>
    <p:sldId id="414" r:id="rId94"/>
    <p:sldId id="418" r:id="rId95"/>
    <p:sldId id="419" r:id="rId96"/>
    <p:sldId id="420" r:id="rId97"/>
    <p:sldId id="421" r:id="rId98"/>
    <p:sldId id="432" r:id="rId99"/>
    <p:sldId id="422" r:id="rId100"/>
    <p:sldId id="423" r:id="rId101"/>
    <p:sldId id="424" r:id="rId102"/>
    <p:sldId id="425" r:id="rId103"/>
    <p:sldId id="433" r:id="rId104"/>
    <p:sldId id="426" r:id="rId105"/>
    <p:sldId id="435" r:id="rId106"/>
    <p:sldId id="436" r:id="rId107"/>
    <p:sldId id="437" r:id="rId108"/>
    <p:sldId id="438" r:id="rId109"/>
    <p:sldId id="434" r:id="rId110"/>
    <p:sldId id="427" r:id="rId111"/>
    <p:sldId id="439" r:id="rId112"/>
    <p:sldId id="318" r:id="rId113"/>
  </p:sldIdLst>
  <p:sldSz cx="9144000" cy="6858000" type="screen4x3"/>
  <p:notesSz cx="7077075" cy="93630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D2D42"/>
    <a:srgbClr val="565C6A"/>
    <a:srgbClr val="656C7D"/>
    <a:srgbClr val="7F8CA1"/>
    <a:srgbClr val="BDC8D9"/>
    <a:srgbClr val="66FF33"/>
    <a:srgbClr val="71798C"/>
    <a:srgbClr val="F9E807"/>
    <a:srgbClr val="FBB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7513" autoAdjust="0"/>
  </p:normalViewPr>
  <p:slideViewPr>
    <p:cSldViewPr snapToObjects="1">
      <p:cViewPr>
        <p:scale>
          <a:sx n="75" d="100"/>
          <a:sy n="75" d="100"/>
        </p:scale>
        <p:origin x="-978" y="-282"/>
      </p:cViewPr>
      <p:guideLst>
        <p:guide orient="horz" pos="22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2" d="100"/>
          <a:sy n="62" d="100"/>
        </p:scale>
        <p:origin x="-2994" y="-90"/>
      </p:cViewPr>
      <p:guideLst>
        <p:guide orient="horz" pos="2948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7"/>
          <p:cNvSpPr>
            <a:spLocks noChangeArrowheads="1"/>
          </p:cNvSpPr>
          <p:nvPr/>
        </p:nvSpPr>
        <p:spPr bwMode="auto">
          <a:xfrm>
            <a:off x="4084936" y="9162657"/>
            <a:ext cx="1173450" cy="21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3631" rIns="0" bIns="43631"/>
          <a:lstStyle/>
          <a:p>
            <a:pPr algn="r" defTabSz="871875"/>
            <a:r>
              <a:rPr lang="en-US" sz="700" noProof="1"/>
              <a:t> </a:t>
            </a:r>
          </a:p>
        </p:txBody>
      </p:sp>
      <p:sp>
        <p:nvSpPr>
          <p:cNvPr id="9219" name="Rectangle 28"/>
          <p:cNvSpPr>
            <a:spLocks noChangeArrowheads="1"/>
          </p:cNvSpPr>
          <p:nvPr/>
        </p:nvSpPr>
        <p:spPr bwMode="auto">
          <a:xfrm>
            <a:off x="235640" y="9146680"/>
            <a:ext cx="3740174" cy="23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3553" tIns="43631" rIns="87263" bIns="43631"/>
          <a:lstStyle/>
          <a:p>
            <a:pPr defTabSz="871875"/>
            <a:endParaRPr lang="en-US" sz="700" noProof="1"/>
          </a:p>
        </p:txBody>
      </p:sp>
      <p:sp>
        <p:nvSpPr>
          <p:cNvPr id="9220" name="Rectangle 29"/>
          <p:cNvSpPr>
            <a:spLocks noChangeArrowheads="1"/>
          </p:cNvSpPr>
          <p:nvPr/>
        </p:nvSpPr>
        <p:spPr bwMode="auto">
          <a:xfrm>
            <a:off x="235640" y="8963688"/>
            <a:ext cx="877715" cy="19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71875"/>
            <a:r>
              <a:rPr lang="en-US" sz="700" noProof="1">
                <a:solidFill>
                  <a:srgbClr val="71798C"/>
                </a:solidFill>
              </a:rPr>
              <a:t>Page </a:t>
            </a:r>
            <a:fld id="{32117F2A-3BB7-43ED-91F4-76701C819D31}" type="slidenum">
              <a:rPr sz="700" noProof="1">
                <a:solidFill>
                  <a:srgbClr val="71798C"/>
                </a:solidFill>
              </a:rPr>
              <a:pPr defTabSz="871875"/>
              <a:t>‹#›</a:t>
            </a:fld>
            <a:endParaRPr lang="en-US" sz="700" noProof="1">
              <a:solidFill>
                <a:srgbClr val="71798C"/>
              </a:solidFill>
            </a:endParaRP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235640" y="9180823"/>
            <a:ext cx="3303689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 defTabSz="94297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 defTabSz="94297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>
              <a:defRPr/>
            </a:pPr>
            <a:r>
              <a:rPr lang="en-US" sz="500" noProof="1">
                <a:solidFill>
                  <a:srgbClr val="71798C"/>
                </a:solidFill>
              </a:rPr>
              <a:t>© AIRBUS S.A.S. All rights reserved. Confidential and proprietary document.</a:t>
            </a:r>
            <a:endParaRPr lang="en-US" sz="1800" noProof="1">
              <a:solidFill>
                <a:srgbClr val="71798C"/>
              </a:solidFill>
            </a:endParaRPr>
          </a:p>
        </p:txBody>
      </p:sp>
      <p:pic>
        <p:nvPicPr>
          <p:cNvPr id="9222" name="Picture 10" descr="AIRBUS_3D_Blue_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82" y="8898335"/>
            <a:ext cx="1486581" cy="32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451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427038"/>
            <a:ext cx="4679950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138" y="4446989"/>
            <a:ext cx="5188800" cy="421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01" tIns="43700" rIns="87401" bIns="43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62139" y="9145229"/>
            <a:ext cx="776502" cy="21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2052" tIns="43700" rIns="0" bIns="43700" numCol="1" anchor="t" anchorCtr="0" compatLnSpc="1">
            <a:prstTxWarp prst="textNoShape">
              <a:avLst/>
            </a:prstTxWarp>
          </a:bodyPr>
          <a:lstStyle>
            <a:lvl1pPr algn="r">
              <a:defRPr sz="700" noProof="1" smtClean="0">
                <a:ea typeface="ＭＳ Ｐゴシック" pitchFamily="-112" charset="-128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5DC0A955-978F-48F7-9161-9B95F2E0EEEA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52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2</a:t>
            </a:fld>
            <a:endParaRPr lang="en-US" sz="7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11</a:t>
            </a:fld>
            <a:endParaRPr lang="en-US" sz="70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101</a:t>
            </a:fld>
            <a:endParaRPr lang="en-US" sz="70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102</a:t>
            </a:fld>
            <a:endParaRPr lang="en-US" sz="70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103</a:t>
            </a:fld>
            <a:endParaRPr lang="en-US" sz="70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104</a:t>
            </a:fld>
            <a:endParaRPr lang="en-US" sz="70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105</a:t>
            </a:fld>
            <a:endParaRPr lang="en-US" sz="70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106</a:t>
            </a:fld>
            <a:endParaRPr lang="en-US" sz="70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107</a:t>
            </a:fld>
            <a:endParaRPr lang="en-US" sz="70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108</a:t>
            </a:fld>
            <a:endParaRPr lang="en-US" sz="70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109</a:t>
            </a:fld>
            <a:endParaRPr lang="en-US" sz="70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110</a:t>
            </a:fld>
            <a:endParaRPr lang="en-US" sz="7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12</a:t>
            </a:fld>
            <a:endParaRPr lang="en-US" sz="70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111</a:t>
            </a:fld>
            <a:endParaRPr lang="en-US" sz="70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112</a:t>
            </a:fld>
            <a:endParaRPr lang="en-US" sz="7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13</a:t>
            </a:fld>
            <a:endParaRPr lang="en-US" sz="7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14</a:t>
            </a:fld>
            <a:endParaRPr lang="en-US" sz="7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15</a:t>
            </a:fld>
            <a:endParaRPr lang="en-US" sz="7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16</a:t>
            </a:fld>
            <a:endParaRPr lang="en-US" sz="7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17</a:t>
            </a:fld>
            <a:endParaRPr lang="en-US" sz="7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18</a:t>
            </a:fld>
            <a:endParaRPr lang="en-US" sz="7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19</a:t>
            </a:fld>
            <a:endParaRPr lang="en-US" sz="7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20</a:t>
            </a:fld>
            <a:endParaRPr lang="en-US" sz="7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3</a:t>
            </a:fld>
            <a:endParaRPr lang="en-US" sz="7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21</a:t>
            </a:fld>
            <a:endParaRPr lang="en-US" sz="7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22</a:t>
            </a:fld>
            <a:endParaRPr lang="en-US" sz="7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23</a:t>
            </a:fld>
            <a:endParaRPr lang="en-US" sz="7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24</a:t>
            </a:fld>
            <a:endParaRPr lang="en-US" sz="7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25</a:t>
            </a:fld>
            <a:endParaRPr lang="en-US" sz="7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26</a:t>
            </a:fld>
            <a:endParaRPr lang="en-US" sz="7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27</a:t>
            </a:fld>
            <a:endParaRPr lang="en-US" sz="7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28</a:t>
            </a:fld>
            <a:endParaRPr lang="en-US" sz="7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29</a:t>
            </a:fld>
            <a:endParaRPr lang="en-US" sz="7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30</a:t>
            </a:fld>
            <a:endParaRPr lang="en-US" sz="7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4</a:t>
            </a:fld>
            <a:endParaRPr lang="en-US" sz="7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31</a:t>
            </a:fld>
            <a:endParaRPr lang="en-US" sz="7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32</a:t>
            </a:fld>
            <a:endParaRPr lang="en-US" sz="7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33</a:t>
            </a:fld>
            <a:endParaRPr lang="en-US" sz="7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34</a:t>
            </a:fld>
            <a:endParaRPr lang="en-US" sz="7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35</a:t>
            </a:fld>
            <a:endParaRPr lang="en-US" sz="7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36</a:t>
            </a:fld>
            <a:endParaRPr lang="en-US" sz="7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37</a:t>
            </a:fld>
            <a:endParaRPr lang="en-US" sz="7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38</a:t>
            </a:fld>
            <a:endParaRPr lang="en-US" sz="7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39</a:t>
            </a:fld>
            <a:endParaRPr lang="en-US" sz="7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40</a:t>
            </a:fld>
            <a:endParaRPr lang="en-US" sz="7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5</a:t>
            </a:fld>
            <a:endParaRPr lang="en-US" sz="7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41</a:t>
            </a:fld>
            <a:endParaRPr lang="en-US" sz="7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42</a:t>
            </a:fld>
            <a:endParaRPr lang="en-US" sz="7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43</a:t>
            </a:fld>
            <a:endParaRPr lang="en-US" sz="7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44</a:t>
            </a:fld>
            <a:endParaRPr lang="en-US" sz="7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45</a:t>
            </a:fld>
            <a:endParaRPr lang="en-US" sz="7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46</a:t>
            </a:fld>
            <a:endParaRPr lang="en-US" sz="7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47</a:t>
            </a:fld>
            <a:endParaRPr lang="en-US" sz="7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48</a:t>
            </a:fld>
            <a:endParaRPr lang="en-US" sz="70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49</a:t>
            </a:fld>
            <a:endParaRPr lang="en-US" sz="7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50</a:t>
            </a:fld>
            <a:endParaRPr lang="en-US" sz="7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6</a:t>
            </a:fld>
            <a:endParaRPr lang="en-US" sz="70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51</a:t>
            </a:fld>
            <a:endParaRPr lang="en-US" sz="70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52</a:t>
            </a:fld>
            <a:endParaRPr lang="en-US" sz="70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53</a:t>
            </a:fld>
            <a:endParaRPr lang="en-US" sz="70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54</a:t>
            </a:fld>
            <a:endParaRPr lang="en-US" sz="70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55</a:t>
            </a:fld>
            <a:endParaRPr lang="en-US" sz="70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56</a:t>
            </a:fld>
            <a:endParaRPr lang="en-US" sz="70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57</a:t>
            </a:fld>
            <a:endParaRPr lang="en-US" sz="70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58</a:t>
            </a:fld>
            <a:endParaRPr lang="en-US" sz="70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59</a:t>
            </a:fld>
            <a:endParaRPr lang="en-US" sz="70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60</a:t>
            </a:fld>
            <a:endParaRPr lang="en-US" sz="7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7</a:t>
            </a:fld>
            <a:endParaRPr lang="en-US" sz="70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61</a:t>
            </a:fld>
            <a:endParaRPr lang="en-US" sz="70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62</a:t>
            </a:fld>
            <a:endParaRPr lang="en-US" sz="70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63</a:t>
            </a:fld>
            <a:endParaRPr lang="en-US" sz="70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64</a:t>
            </a:fld>
            <a:endParaRPr lang="en-US" sz="70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65</a:t>
            </a:fld>
            <a:endParaRPr lang="en-US" sz="70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66</a:t>
            </a:fld>
            <a:endParaRPr lang="en-US" sz="70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67</a:t>
            </a:fld>
            <a:endParaRPr lang="en-US" sz="70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68</a:t>
            </a:fld>
            <a:endParaRPr lang="en-US" sz="70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69</a:t>
            </a:fld>
            <a:endParaRPr lang="en-US" sz="70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70</a:t>
            </a:fld>
            <a:endParaRPr lang="en-US" sz="7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8</a:t>
            </a:fld>
            <a:endParaRPr lang="en-US" sz="70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71</a:t>
            </a:fld>
            <a:endParaRPr lang="en-US" sz="70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72</a:t>
            </a:fld>
            <a:endParaRPr lang="en-US" sz="70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73</a:t>
            </a:fld>
            <a:endParaRPr lang="en-US" sz="70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74</a:t>
            </a:fld>
            <a:endParaRPr lang="en-US" sz="70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75</a:t>
            </a:fld>
            <a:endParaRPr lang="en-US" sz="70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76</a:t>
            </a:fld>
            <a:endParaRPr lang="en-US" sz="70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77</a:t>
            </a:fld>
            <a:endParaRPr lang="en-US" sz="70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78</a:t>
            </a:fld>
            <a:endParaRPr lang="en-US" sz="70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79</a:t>
            </a:fld>
            <a:endParaRPr lang="en-US" sz="70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80</a:t>
            </a:fld>
            <a:endParaRPr lang="en-US" sz="7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9</a:t>
            </a:fld>
            <a:endParaRPr lang="en-US" sz="70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81</a:t>
            </a:fld>
            <a:endParaRPr lang="en-US" sz="70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82</a:t>
            </a:fld>
            <a:endParaRPr lang="en-US" sz="70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83</a:t>
            </a:fld>
            <a:endParaRPr lang="en-US" sz="70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84</a:t>
            </a:fld>
            <a:endParaRPr lang="en-US" sz="70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85</a:t>
            </a:fld>
            <a:endParaRPr lang="en-US" sz="70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86</a:t>
            </a:fld>
            <a:endParaRPr lang="en-US" sz="70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87</a:t>
            </a:fld>
            <a:endParaRPr lang="en-US" sz="70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88</a:t>
            </a:fld>
            <a:endParaRPr lang="en-US" sz="70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89</a:t>
            </a:fld>
            <a:endParaRPr lang="en-US" sz="70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90</a:t>
            </a:fld>
            <a:endParaRPr lang="en-US" sz="7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10</a:t>
            </a:fld>
            <a:endParaRPr lang="en-US" sz="70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91</a:t>
            </a:fld>
            <a:endParaRPr lang="en-US" sz="70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92</a:t>
            </a:fld>
            <a:endParaRPr lang="en-US" sz="70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93</a:t>
            </a:fld>
            <a:endParaRPr lang="en-US" sz="70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94</a:t>
            </a:fld>
            <a:endParaRPr lang="en-US" sz="70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95</a:t>
            </a:fld>
            <a:endParaRPr lang="en-US" sz="70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96</a:t>
            </a:fld>
            <a:endParaRPr lang="en-US" sz="70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97</a:t>
            </a:fld>
            <a:endParaRPr lang="en-US" sz="70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98</a:t>
            </a:fld>
            <a:endParaRPr lang="en-US" sz="70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99</a:t>
            </a:fld>
            <a:endParaRPr lang="en-US" sz="70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6932" indent="-26420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6818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9545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902272" indent="-211364" eaLnBrk="0" hangingPunct="0"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4999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7726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70453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93181" indent="-21136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/>
              <a:t>Page </a:t>
            </a:r>
            <a:fld id="{7D35ABBC-F5CE-4281-8F22-8F313D443DD3}" type="slidenum">
              <a:rPr sz="700"/>
              <a:pPr eaLnBrk="1" hangingPunct="1"/>
              <a:t>100</a:t>
            </a:fld>
            <a:endParaRPr lang="en-US" sz="7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3" y="4077072"/>
            <a:ext cx="8208913" cy="828000"/>
          </a:xfrm>
          <a:noFill/>
          <a:ln w="9525">
            <a:noFill/>
          </a:ln>
        </p:spPr>
        <p:txBody>
          <a:bodyPr lIns="91440" tIns="45720" rIns="54000" bIns="45720" anchor="b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et modifiez le titre</a:t>
            </a:r>
            <a:endParaRPr lang="en-GB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3" y="4932000"/>
            <a:ext cx="8208913" cy="576000"/>
          </a:xfrm>
        </p:spPr>
        <p:txBody>
          <a:bodyPr tIns="36000" rIns="54000"/>
          <a:lstStyle>
            <a:lvl1pPr marL="0" indent="0" algn="l">
              <a:lnSpc>
                <a:spcPct val="8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des sous-titres du masque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3261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et modifiez le titre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GB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523D28F7-23DD-4419-B86F-3207A942777D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2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et modifiez le titre</a:t>
            </a:r>
            <a:endParaRPr lang="en-GB" noProof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11631686-FF79-43F3-A9BF-4E29666458FB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1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7338" y="6381750"/>
            <a:ext cx="10810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800" b="1" noProof="1" smtClean="0">
                <a:solidFill>
                  <a:srgbClr val="71798C"/>
                </a:solidFill>
                <a:ea typeface="ＭＳ Ｐゴシック" pitchFamily="-112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9939BE78-940D-40D8-8EE2-661875212840}" type="slidenum">
              <a:rPr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413" y="1728788"/>
            <a:ext cx="8639175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0000" rIns="91440" bIns="9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smtClean="0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1008063"/>
            <a:ext cx="864076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600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0" r:id="rId2"/>
    <p:sldLayoutId id="2147483731" r:id="rId3"/>
  </p:sldLayoutIdLst>
  <p:hf hdr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565C6A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565C6A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565C6A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565C6A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565C6A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SzPct val="120000"/>
        <a:buFont typeface="Arial" charset="0"/>
        <a:buChar char="•"/>
        <a:defRPr sz="2200">
          <a:solidFill>
            <a:srgbClr val="71798C"/>
          </a:solidFill>
          <a:latin typeface="+mn-lt"/>
          <a:ea typeface="MS PGothic" pitchFamily="34" charset="-128"/>
          <a:cs typeface="+mn-cs"/>
        </a:defRPr>
      </a:lvl1pPr>
      <a:lvl2pPr marL="571500" indent="-287338" algn="l" rtl="0" eaLnBrk="0" fontAlgn="base" hangingPunct="0">
        <a:spcBef>
          <a:spcPct val="20000"/>
        </a:spcBef>
        <a:spcAft>
          <a:spcPct val="0"/>
        </a:spcAft>
        <a:buSzPct val="120000"/>
        <a:buFont typeface="Arial" charset="0"/>
        <a:buChar char="•"/>
        <a:defRPr sz="2000">
          <a:solidFill>
            <a:srgbClr val="71798C"/>
          </a:solidFill>
          <a:latin typeface="+mn-lt"/>
          <a:ea typeface="MS PGothic" pitchFamily="34" charset="-128"/>
        </a:defRPr>
      </a:lvl2pPr>
      <a:lvl3pPr marL="952500" indent="-250825" algn="l" rtl="0" eaLnBrk="0" fontAlgn="base" hangingPunct="0">
        <a:spcBef>
          <a:spcPts val="475"/>
        </a:spcBef>
        <a:spcAft>
          <a:spcPct val="0"/>
        </a:spcAft>
        <a:buSzPct val="120000"/>
        <a:buFont typeface="Arial" charset="0"/>
        <a:buChar char="•"/>
        <a:defRPr sz="2000">
          <a:solidFill>
            <a:srgbClr val="71798C"/>
          </a:solidFill>
          <a:latin typeface="+mn-lt"/>
          <a:ea typeface="MS PGothic" pitchFamily="34" charset="-128"/>
        </a:defRPr>
      </a:lvl3pPr>
      <a:lvl4pPr marL="1333500" indent="-190500" algn="l" rtl="0" eaLnBrk="0" fontAlgn="base" hangingPunct="0">
        <a:spcBef>
          <a:spcPts val="438"/>
        </a:spcBef>
        <a:spcAft>
          <a:spcPct val="0"/>
        </a:spcAft>
        <a:buSzPct val="120000"/>
        <a:buFont typeface="Arial" charset="0"/>
        <a:buChar char="•"/>
        <a:defRPr sz="1600">
          <a:solidFill>
            <a:srgbClr val="71798C"/>
          </a:solidFill>
          <a:latin typeface="+mn-lt"/>
          <a:ea typeface="MS PGothic" pitchFamily="34" charset="-128"/>
        </a:defRPr>
      </a:lvl4pPr>
      <a:lvl5pPr marL="1714500" indent="-215900" algn="l" rtl="0" eaLnBrk="0" fontAlgn="base" hangingPunct="0">
        <a:spcBef>
          <a:spcPts val="388"/>
        </a:spcBef>
        <a:spcAft>
          <a:spcPct val="0"/>
        </a:spcAft>
        <a:buSzPct val="120000"/>
        <a:buFont typeface="Arial" charset="0"/>
        <a:buChar char="•"/>
        <a:defRPr sz="1600">
          <a:solidFill>
            <a:srgbClr val="71798C"/>
          </a:solidFill>
          <a:latin typeface="+mn-lt"/>
          <a:ea typeface="MS PGothic" pitchFamily="34" charset="-128"/>
        </a:defRPr>
      </a:lvl5pPr>
      <a:lvl6pPr marL="2171700" indent="-190500" algn="l" rtl="0" eaLnBrk="1" fontAlgn="base" hangingPunct="1">
        <a:spcBef>
          <a:spcPct val="20000"/>
        </a:spcBef>
        <a:spcAft>
          <a:spcPct val="0"/>
        </a:spcAft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6pPr>
      <a:lvl7pPr marL="2628900" indent="-190500" algn="l" rtl="0" eaLnBrk="1" fontAlgn="base" hangingPunct="1">
        <a:spcBef>
          <a:spcPct val="20000"/>
        </a:spcBef>
        <a:spcAft>
          <a:spcPct val="0"/>
        </a:spcAft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7pPr>
      <a:lvl8pPr marL="3086100" indent="-190500" algn="l" rtl="0" eaLnBrk="1" fontAlgn="base" hangingPunct="1">
        <a:spcBef>
          <a:spcPct val="20000"/>
        </a:spcBef>
        <a:spcAft>
          <a:spcPct val="0"/>
        </a:spcAft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8pPr>
      <a:lvl9pPr marL="3543300" indent="-190500" algn="l" rtl="0" eaLnBrk="1" fontAlgn="base" hangingPunct="1">
        <a:spcBef>
          <a:spcPct val="20000"/>
        </a:spcBef>
        <a:spcAft>
          <a:spcPct val="0"/>
        </a:spcAft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468313" y="4076700"/>
            <a:ext cx="8207375" cy="828675"/>
          </a:xfrm>
        </p:spPr>
        <p:txBody>
          <a:bodyPr/>
          <a:lstStyle/>
          <a:p>
            <a:pPr eaLnBrk="1" hangingPunct="1"/>
            <a:r>
              <a:rPr lang="en-US" dirty="0" smtClean="0"/>
              <a:t>OASIS User Training for Certification Bodies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468313" y="4932363"/>
            <a:ext cx="8207375" cy="576262"/>
          </a:xfrm>
        </p:spPr>
        <p:txBody>
          <a:bodyPr/>
          <a:lstStyle/>
          <a:p>
            <a:pPr eaLnBrk="1" hangingPunct="1"/>
            <a:r>
              <a:rPr lang="en-US" dirty="0" smtClean="0"/>
              <a:t>Part 2 – Applications Section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1200" dirty="0" smtClean="0"/>
              <a:t>July, </a:t>
            </a:r>
            <a:r>
              <a:rPr lang="en-US" sz="1200" dirty="0" smtClean="0"/>
              <a:t>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10</a:t>
            </a:fld>
            <a:endParaRPr lang="en-US" sz="800">
              <a:solidFill>
                <a:srgbClr val="71798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448" y="1988840"/>
            <a:ext cx="8001000" cy="4498366"/>
            <a:chOff x="603448" y="1988840"/>
            <a:chExt cx="8001000" cy="4498366"/>
          </a:xfrm>
        </p:grpSpPr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448" y="1988840"/>
              <a:ext cx="8001000" cy="4498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ounded Rectangular Callout 12"/>
            <p:cNvSpPr>
              <a:spLocks noChangeArrowheads="1"/>
            </p:cNvSpPr>
            <p:nvPr/>
          </p:nvSpPr>
          <p:spPr bwMode="auto">
            <a:xfrm>
              <a:off x="4364360" y="3212976"/>
              <a:ext cx="3303984" cy="864096"/>
            </a:xfrm>
            <a:prstGeom prst="wedgeRoundRectCallout">
              <a:avLst>
                <a:gd name="adj1" fmla="val -80155"/>
                <a:gd name="adj2" fmla="val -65111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Add additional certification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details to help locate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“saved” entries.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1" name="Rounded Rectangular Callout 10"/>
            <p:cNvSpPr>
              <a:spLocks noChangeArrowheads="1"/>
            </p:cNvSpPr>
            <p:nvPr/>
          </p:nvSpPr>
          <p:spPr bwMode="auto">
            <a:xfrm>
              <a:off x="4355976" y="2060848"/>
              <a:ext cx="3303984" cy="1008112"/>
            </a:xfrm>
            <a:prstGeom prst="wedgeRoundRectCallout">
              <a:avLst>
                <a:gd name="adj1" fmla="val -63250"/>
                <a:gd name="adj2" fmla="val 29488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Select certification standard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from drop-down list.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Then click “Select.”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2" name="Rounded Rectangular Callout 11"/>
            <p:cNvSpPr>
              <a:spLocks noChangeArrowheads="1"/>
            </p:cNvSpPr>
            <p:nvPr/>
          </p:nvSpPr>
          <p:spPr bwMode="auto">
            <a:xfrm>
              <a:off x="4355976" y="4221088"/>
              <a:ext cx="3303984" cy="864096"/>
            </a:xfrm>
            <a:prstGeom prst="wedgeRoundRectCallout">
              <a:avLst>
                <a:gd name="adj1" fmla="val -113138"/>
                <a:gd name="adj2" fmla="val -108598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Enter at least part of the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supplier’s name, then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lick “Search” to locate.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79512" y="1517620"/>
            <a:ext cx="5440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Add: </a:t>
            </a:r>
            <a:r>
              <a:rPr lang="en-US" sz="2000" i="1" u="sng" dirty="0" smtClean="0"/>
              <a:t>Initial Audit Data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204740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100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1906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Supplier - View</a:t>
            </a:r>
            <a:endParaRPr lang="en-US" sz="2000" i="1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735061" y="1988840"/>
            <a:ext cx="7725371" cy="4343400"/>
            <a:chOff x="735061" y="1988840"/>
            <a:chExt cx="7725371" cy="4343400"/>
          </a:xfrm>
        </p:grpSpPr>
        <p:pic>
          <p:nvPicPr>
            <p:cNvPr id="8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061" y="1988840"/>
              <a:ext cx="7725371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ular Callout 11"/>
            <p:cNvSpPr>
              <a:spLocks noChangeArrowheads="1"/>
            </p:cNvSpPr>
            <p:nvPr/>
          </p:nvSpPr>
          <p:spPr bwMode="auto">
            <a:xfrm>
              <a:off x="4665190" y="3861048"/>
              <a:ext cx="3003154" cy="996950"/>
            </a:xfrm>
            <a:prstGeom prst="wedgeRoundRectCallout">
              <a:avLst>
                <a:gd name="adj1" fmla="val -90106"/>
                <a:gd name="adj2" fmla="val -112748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Enter organization name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and then click “Search”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722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101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1906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Supplier - View</a:t>
            </a:r>
            <a:endParaRPr lang="en-US" sz="2000" i="1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735060" y="1988840"/>
            <a:ext cx="7725371" cy="4343400"/>
            <a:chOff x="735060" y="1988840"/>
            <a:chExt cx="7725371" cy="4343400"/>
          </a:xfrm>
        </p:grpSpPr>
        <p:pic>
          <p:nvPicPr>
            <p:cNvPr id="7" name="Picture 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060" y="1988840"/>
              <a:ext cx="7725371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ular Callout 11"/>
            <p:cNvSpPr>
              <a:spLocks noChangeArrowheads="1"/>
            </p:cNvSpPr>
            <p:nvPr/>
          </p:nvSpPr>
          <p:spPr bwMode="auto">
            <a:xfrm>
              <a:off x="4665190" y="3861048"/>
              <a:ext cx="2067050" cy="720080"/>
            </a:xfrm>
            <a:prstGeom prst="wedgeRoundRectCallout">
              <a:avLst>
                <a:gd name="adj1" fmla="val -82119"/>
                <a:gd name="adj2" fmla="val -156840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Select supplier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0" name="Rounded Rectangular Callout 9"/>
            <p:cNvSpPr>
              <a:spLocks noChangeArrowheads="1"/>
            </p:cNvSpPr>
            <p:nvPr/>
          </p:nvSpPr>
          <p:spPr bwMode="auto">
            <a:xfrm>
              <a:off x="3801094" y="4869160"/>
              <a:ext cx="2211066" cy="720080"/>
            </a:xfrm>
            <a:prstGeom prst="wedgeRoundRectCallout">
              <a:avLst>
                <a:gd name="adj1" fmla="val -73383"/>
                <a:gd name="adj2" fmla="val -183296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 view data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286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102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1906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Supplier - View</a:t>
            </a:r>
            <a:endParaRPr lang="en-US" sz="2000" i="1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735060" y="1988840"/>
            <a:ext cx="7725370" cy="4392488"/>
            <a:chOff x="735060" y="1988840"/>
            <a:chExt cx="7725370" cy="4392488"/>
          </a:xfrm>
        </p:grpSpPr>
        <p:pic>
          <p:nvPicPr>
            <p:cNvPr id="8" name="Picture 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060" y="1988840"/>
              <a:ext cx="7725370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ular Callout 11"/>
            <p:cNvSpPr>
              <a:spLocks noChangeArrowheads="1"/>
            </p:cNvSpPr>
            <p:nvPr/>
          </p:nvSpPr>
          <p:spPr bwMode="auto">
            <a:xfrm>
              <a:off x="5148064" y="2780928"/>
              <a:ext cx="2448272" cy="936104"/>
            </a:xfrm>
            <a:prstGeom prst="wedgeRoundRectCallout">
              <a:avLst>
                <a:gd name="adj1" fmla="val -92564"/>
                <a:gd name="adj2" fmla="val 54803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Latest supplier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contact information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0" name="Rounded Rectangular Callout 9"/>
            <p:cNvSpPr>
              <a:spLocks noChangeArrowheads="1"/>
            </p:cNvSpPr>
            <p:nvPr/>
          </p:nvSpPr>
          <p:spPr bwMode="auto">
            <a:xfrm>
              <a:off x="5148064" y="3933056"/>
              <a:ext cx="3147170" cy="1296144"/>
            </a:xfrm>
            <a:prstGeom prst="wedgeRoundRectCallout">
              <a:avLst>
                <a:gd name="adj1" fmla="val -99517"/>
                <a:gd name="adj2" fmla="val 79298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 go directly to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“Certificate/Assessment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to enter a new assessment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for this supplier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9" name="Rounded Rectangular Callout 8"/>
            <p:cNvSpPr>
              <a:spLocks noChangeArrowheads="1"/>
            </p:cNvSpPr>
            <p:nvPr/>
          </p:nvSpPr>
          <p:spPr bwMode="auto">
            <a:xfrm>
              <a:off x="5148064" y="5422304"/>
              <a:ext cx="3147170" cy="959024"/>
            </a:xfrm>
            <a:prstGeom prst="wedgeRoundRectCallout">
              <a:avLst>
                <a:gd name="adj1" fmla="val -99829"/>
                <a:gd name="adj2" fmla="val -11411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 view the supplier’s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OASIS Administrator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38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1030124"/>
            <a:ext cx="8640762" cy="709612"/>
          </a:xfrm>
        </p:spPr>
        <p:txBody>
          <a:bodyPr/>
          <a:lstStyle/>
          <a:p>
            <a:pPr eaLnBrk="1" hangingPunct="1"/>
            <a:r>
              <a:rPr lang="en-US" dirty="0" smtClean="0"/>
              <a:t>OASIS User Training for Certification Bodies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103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39681"/>
            <a:ext cx="3448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Part 2 – Applications Section</a:t>
            </a:r>
            <a:endParaRPr lang="en-US" sz="2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355821" y="1866885"/>
            <a:ext cx="5049396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Training Content: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Overview</a:t>
            </a:r>
            <a:r>
              <a:rPr lang="en-US" dirty="0" smtClean="0">
                <a:sym typeface="Wingdings" pitchFamily="2" charset="2"/>
              </a:rPr>
              <a:t> 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The Main Screen</a:t>
            </a:r>
            <a:r>
              <a:rPr lang="en-US" dirty="0" smtClean="0">
                <a:sym typeface="Wingdings" pitchFamily="2" charset="2"/>
              </a:rPr>
              <a:t> 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Certificate / Assessment Add or Transfer </a:t>
            </a:r>
            <a:r>
              <a:rPr lang="en-US" dirty="0" smtClean="0">
                <a:sym typeface="Wingdings" pitchFamily="2" charset="2"/>
              </a:rPr>
              <a:t></a:t>
            </a:r>
            <a:r>
              <a:rPr lang="en-US" dirty="0" smtClean="0"/>
              <a:t>  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Certificate / Assessment Modify </a:t>
            </a:r>
            <a:r>
              <a:rPr lang="en-US" dirty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Certificate / Assessment View Details </a:t>
            </a:r>
            <a:r>
              <a:rPr lang="en-US" dirty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Manage Feedback</a:t>
            </a:r>
            <a:r>
              <a:rPr lang="en-US" dirty="0">
                <a:sym typeface="Wingdings" pitchFamily="2" charset="2"/>
              </a:rPr>
              <a:t> 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Reports </a:t>
            </a:r>
            <a:r>
              <a:rPr lang="en-US" dirty="0">
                <a:sym typeface="Wingdings" pitchFamily="2" charset="2"/>
              </a:rPr>
              <a:t></a:t>
            </a:r>
            <a:endParaRPr lang="en-US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Aggregate ARS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Auditor Capacity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Certificate Issue Dates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Days to Upload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Supplier Admins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Supplier View </a:t>
            </a:r>
            <a:r>
              <a:rPr lang="en-US" dirty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Users – Manage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Help - CB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4042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104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2007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Users - Manage</a:t>
            </a:r>
            <a:endParaRPr lang="en-US" sz="2000" i="1" u="sng" dirty="0"/>
          </a:p>
        </p:txBody>
      </p:sp>
      <p:pic>
        <p:nvPicPr>
          <p:cNvPr id="10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62" y="1988840"/>
            <a:ext cx="772537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ular Callout 11"/>
          <p:cNvSpPr>
            <a:spLocks noChangeArrowheads="1"/>
          </p:cNvSpPr>
          <p:nvPr/>
        </p:nvSpPr>
        <p:spPr bwMode="auto">
          <a:xfrm>
            <a:off x="2555776" y="3501008"/>
            <a:ext cx="1512168" cy="996950"/>
          </a:xfrm>
          <a:prstGeom prst="wedgeRoundRectCallout">
            <a:avLst>
              <a:gd name="adj1" fmla="val -128213"/>
              <a:gd name="adj2" fmla="val 63049"/>
              <a:gd name="adj3" fmla="val 16667"/>
            </a:avLst>
          </a:prstGeom>
          <a:solidFill>
            <a:srgbClr val="FFFF00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rPr>
              <a:t>Click to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rPr>
              <a:t>access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47664" y="5373216"/>
            <a:ext cx="6984776" cy="911052"/>
            <a:chOff x="1475656" y="5373216"/>
            <a:chExt cx="6984776" cy="911052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1475656" y="5373216"/>
              <a:ext cx="6984776" cy="911052"/>
            </a:xfrm>
            <a:prstGeom prst="roundRect">
              <a:avLst/>
            </a:prstGeom>
            <a:solidFill>
              <a:srgbClr val="BDC8D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59810" y="5427221"/>
              <a:ext cx="68164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Allows: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Adding, editing or removing OASIS users within your CB organization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Managing application privileges for those users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59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105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2007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Users - Manage</a:t>
            </a:r>
            <a:endParaRPr lang="en-US" sz="2000" i="1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735062" y="1988840"/>
            <a:ext cx="7797378" cy="4343400"/>
            <a:chOff x="735062" y="1988840"/>
            <a:chExt cx="7797378" cy="4343400"/>
          </a:xfrm>
        </p:grpSpPr>
        <p:pic>
          <p:nvPicPr>
            <p:cNvPr id="8" name="Picture 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062" y="1988840"/>
              <a:ext cx="7725370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ular Callout 11"/>
            <p:cNvSpPr>
              <a:spLocks noChangeArrowheads="1"/>
            </p:cNvSpPr>
            <p:nvPr/>
          </p:nvSpPr>
          <p:spPr bwMode="auto">
            <a:xfrm>
              <a:off x="5796136" y="2924944"/>
              <a:ext cx="2736304" cy="769466"/>
            </a:xfrm>
            <a:prstGeom prst="wedgeRoundRectCallout">
              <a:avLst>
                <a:gd name="adj1" fmla="val -86535"/>
                <a:gd name="adj2" fmla="val -25801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Search to add users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already registered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in OASIS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9" name="Rounded Rectangular Callout 8"/>
            <p:cNvSpPr>
              <a:spLocks noChangeArrowheads="1"/>
            </p:cNvSpPr>
            <p:nvPr/>
          </p:nvSpPr>
          <p:spPr bwMode="auto">
            <a:xfrm>
              <a:off x="5868144" y="4088234"/>
              <a:ext cx="2448272" cy="780926"/>
            </a:xfrm>
            <a:prstGeom prst="wedgeRoundRectCallout">
              <a:avLst>
                <a:gd name="adj1" fmla="val -121137"/>
                <a:gd name="adj2" fmla="val -104698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 register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 new user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3" name="Rounded Rectangular Callout 12"/>
            <p:cNvSpPr>
              <a:spLocks noChangeArrowheads="1"/>
            </p:cNvSpPr>
            <p:nvPr/>
          </p:nvSpPr>
          <p:spPr bwMode="auto">
            <a:xfrm>
              <a:off x="3373611" y="5082406"/>
              <a:ext cx="2448272" cy="780926"/>
            </a:xfrm>
            <a:prstGeom prst="wedgeRoundRectCallout">
              <a:avLst>
                <a:gd name="adj1" fmla="val -109724"/>
                <a:gd name="adj2" fmla="val -166496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 edit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an existing user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38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106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2007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Users - Manage</a:t>
            </a:r>
            <a:endParaRPr lang="en-US" sz="2000" i="1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735062" y="1988840"/>
            <a:ext cx="7725370" cy="4343400"/>
            <a:chOff x="735062" y="1988840"/>
            <a:chExt cx="7725370" cy="4343400"/>
          </a:xfrm>
        </p:grpSpPr>
        <p:pic>
          <p:nvPicPr>
            <p:cNvPr id="10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062" y="1988840"/>
              <a:ext cx="7725370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ular Callout 8"/>
            <p:cNvSpPr>
              <a:spLocks noChangeArrowheads="1"/>
            </p:cNvSpPr>
            <p:nvPr/>
          </p:nvSpPr>
          <p:spPr bwMode="auto">
            <a:xfrm>
              <a:off x="4716016" y="3356992"/>
              <a:ext cx="3672408" cy="936104"/>
            </a:xfrm>
            <a:prstGeom prst="wedgeRoundRectCallout">
              <a:avLst>
                <a:gd name="adj1" fmla="val -110934"/>
                <a:gd name="adj2" fmla="val 4262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Un-check to “de-activate”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user from your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OASIS applications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4" name="Rounded Rectangular Callout 13"/>
            <p:cNvSpPr>
              <a:spLocks noChangeArrowheads="1"/>
            </p:cNvSpPr>
            <p:nvPr/>
          </p:nvSpPr>
          <p:spPr bwMode="auto">
            <a:xfrm>
              <a:off x="4716016" y="2348880"/>
              <a:ext cx="2448272" cy="780926"/>
            </a:xfrm>
            <a:prstGeom prst="wedgeRoundRectCallout">
              <a:avLst>
                <a:gd name="adj1" fmla="val -106612"/>
                <a:gd name="adj2" fmla="val 98586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User details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5" name="Rounded Rectangular Callout 14"/>
            <p:cNvSpPr>
              <a:spLocks noChangeArrowheads="1"/>
            </p:cNvSpPr>
            <p:nvPr/>
          </p:nvSpPr>
          <p:spPr bwMode="auto">
            <a:xfrm>
              <a:off x="4738216" y="4529175"/>
              <a:ext cx="3650208" cy="1060065"/>
            </a:xfrm>
            <a:prstGeom prst="wedgeRoundRectCallout">
              <a:avLst>
                <a:gd name="adj1" fmla="val -107733"/>
                <a:gd name="adj2" fmla="val -85856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Enter start/end dates for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access to privileges.  Leaving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blank indicates no end date.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949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107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2007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Users - Manage</a:t>
            </a:r>
            <a:endParaRPr lang="en-US" sz="2000" i="1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735062" y="1988840"/>
            <a:ext cx="7941394" cy="4343400"/>
            <a:chOff x="735062" y="1988840"/>
            <a:chExt cx="7941394" cy="4343400"/>
          </a:xfrm>
        </p:grpSpPr>
        <p:pic>
          <p:nvPicPr>
            <p:cNvPr id="10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062" y="1988840"/>
              <a:ext cx="7725370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ounded Rectangular Callout 12"/>
            <p:cNvSpPr>
              <a:spLocks noChangeArrowheads="1"/>
            </p:cNvSpPr>
            <p:nvPr/>
          </p:nvSpPr>
          <p:spPr bwMode="auto">
            <a:xfrm>
              <a:off x="2843808" y="2483644"/>
              <a:ext cx="3096344" cy="936104"/>
            </a:xfrm>
            <a:prstGeom prst="wedgeRoundRectCallout">
              <a:avLst>
                <a:gd name="adj1" fmla="val -42548"/>
                <a:gd name="adj2" fmla="val 165768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Check/un-check to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add or remove individual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application privileges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1" name="Rounded Rectangular Callout 10"/>
            <p:cNvSpPr>
              <a:spLocks noChangeArrowheads="1"/>
            </p:cNvSpPr>
            <p:nvPr/>
          </p:nvSpPr>
          <p:spPr bwMode="auto">
            <a:xfrm>
              <a:off x="3779912" y="3717032"/>
              <a:ext cx="4896544" cy="1645320"/>
            </a:xfrm>
            <a:prstGeom prst="wedgeRoundRectCallout">
              <a:avLst>
                <a:gd name="adj1" fmla="val -66694"/>
                <a:gd name="adj2" fmla="val 46551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NOTE:  Associates with “Users-Manage”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privileges are considered “OASIS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Administrators.”  It is recommended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that there is only one user with this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privilege at each CB organization.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2" name="Rounded Rectangular Callout 11"/>
            <p:cNvSpPr>
              <a:spLocks noChangeArrowheads="1"/>
            </p:cNvSpPr>
            <p:nvPr/>
          </p:nvSpPr>
          <p:spPr bwMode="auto">
            <a:xfrm>
              <a:off x="3851920" y="5445224"/>
              <a:ext cx="2376264" cy="517562"/>
            </a:xfrm>
            <a:prstGeom prst="wedgeRoundRectCallout">
              <a:avLst>
                <a:gd name="adj1" fmla="val -82018"/>
                <a:gd name="adj2" fmla="val 52055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 save info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3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1030124"/>
            <a:ext cx="8640762" cy="709612"/>
          </a:xfrm>
        </p:spPr>
        <p:txBody>
          <a:bodyPr/>
          <a:lstStyle/>
          <a:p>
            <a:pPr eaLnBrk="1" hangingPunct="1"/>
            <a:r>
              <a:rPr lang="en-US" dirty="0" smtClean="0"/>
              <a:t>OASIS User Training for Certification Bodies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108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39681"/>
            <a:ext cx="3448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Part 2 – Applications Section</a:t>
            </a:r>
            <a:endParaRPr lang="en-US" sz="2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355821" y="1866885"/>
            <a:ext cx="5049396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Training Content: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Overview</a:t>
            </a:r>
            <a:r>
              <a:rPr lang="en-US" dirty="0" smtClean="0">
                <a:sym typeface="Wingdings" pitchFamily="2" charset="2"/>
              </a:rPr>
              <a:t> 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The Main Screen</a:t>
            </a:r>
            <a:r>
              <a:rPr lang="en-US" dirty="0" smtClean="0">
                <a:sym typeface="Wingdings" pitchFamily="2" charset="2"/>
              </a:rPr>
              <a:t> 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Certificate / Assessment Add or Transfer </a:t>
            </a:r>
            <a:r>
              <a:rPr lang="en-US" dirty="0" smtClean="0">
                <a:sym typeface="Wingdings" pitchFamily="2" charset="2"/>
              </a:rPr>
              <a:t></a:t>
            </a:r>
            <a:r>
              <a:rPr lang="en-US" dirty="0" smtClean="0"/>
              <a:t>  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Certificate / Assessment Modify </a:t>
            </a:r>
            <a:r>
              <a:rPr lang="en-US" dirty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Certificate / Assessment View Details </a:t>
            </a:r>
            <a:r>
              <a:rPr lang="en-US" dirty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Manage Feedback</a:t>
            </a:r>
            <a:r>
              <a:rPr lang="en-US" dirty="0">
                <a:sym typeface="Wingdings" pitchFamily="2" charset="2"/>
              </a:rPr>
              <a:t> 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Reports </a:t>
            </a:r>
            <a:r>
              <a:rPr lang="en-US" dirty="0">
                <a:sym typeface="Wingdings" pitchFamily="2" charset="2"/>
              </a:rPr>
              <a:t></a:t>
            </a:r>
            <a:endParaRPr lang="en-US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Aggregate ARS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Auditor Capacity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Certificate Issue Dates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Days to Upload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Supplier Admins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Supplier View </a:t>
            </a:r>
            <a:r>
              <a:rPr lang="en-US" dirty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Users – Manage </a:t>
            </a:r>
            <a:r>
              <a:rPr lang="en-US" dirty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Help - CB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5801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109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Help - CB</a:t>
            </a:r>
            <a:endParaRPr lang="en-US" sz="2000" i="1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735062" y="1988840"/>
            <a:ext cx="7725370" cy="4343400"/>
            <a:chOff x="735062" y="1988840"/>
            <a:chExt cx="7725370" cy="4343400"/>
          </a:xfrm>
        </p:grpSpPr>
        <p:pic>
          <p:nvPicPr>
            <p:cNvPr id="9" name="Picture 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062" y="1988840"/>
              <a:ext cx="7725370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ular Callout 11"/>
            <p:cNvSpPr>
              <a:spLocks noChangeArrowheads="1"/>
            </p:cNvSpPr>
            <p:nvPr/>
          </p:nvSpPr>
          <p:spPr bwMode="auto">
            <a:xfrm>
              <a:off x="2555776" y="3645024"/>
              <a:ext cx="1512168" cy="996950"/>
            </a:xfrm>
            <a:prstGeom prst="wedgeRoundRectCallout">
              <a:avLst>
                <a:gd name="adj1" fmla="val -135772"/>
                <a:gd name="adj2" fmla="val 66870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access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490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11</a:t>
            </a:fld>
            <a:endParaRPr lang="en-US" sz="800">
              <a:solidFill>
                <a:srgbClr val="71798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1561" y="1988840"/>
            <a:ext cx="7992888" cy="4493805"/>
            <a:chOff x="611561" y="1988840"/>
            <a:chExt cx="7992888" cy="4493805"/>
          </a:xfrm>
        </p:grpSpPr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1988840"/>
              <a:ext cx="7992888" cy="4493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ular Callout 10"/>
            <p:cNvSpPr>
              <a:spLocks noChangeArrowheads="1"/>
            </p:cNvSpPr>
            <p:nvPr/>
          </p:nvSpPr>
          <p:spPr bwMode="auto">
            <a:xfrm>
              <a:off x="5033982" y="3731686"/>
              <a:ext cx="1800200" cy="1008112"/>
            </a:xfrm>
            <a:prstGeom prst="wedgeRoundRectCallout">
              <a:avLst>
                <a:gd name="adj1" fmla="val -94562"/>
                <a:gd name="adj2" fmla="val -69914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Highlight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pplicable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supplier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0" name="Rounded Rectangular Callout 9"/>
            <p:cNvSpPr>
              <a:spLocks noChangeArrowheads="1"/>
            </p:cNvSpPr>
            <p:nvPr/>
          </p:nvSpPr>
          <p:spPr bwMode="auto">
            <a:xfrm>
              <a:off x="5033982" y="4851728"/>
              <a:ext cx="1944216" cy="936104"/>
            </a:xfrm>
            <a:prstGeom prst="wedgeRoundRectCallout">
              <a:avLst>
                <a:gd name="adj1" fmla="val -103195"/>
                <a:gd name="adj2" fmla="val -100308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Then c</a:t>
              </a: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lick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“Select Supplier”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9512" y="1517620"/>
            <a:ext cx="5440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Add: </a:t>
            </a:r>
            <a:r>
              <a:rPr lang="en-US" sz="2000" i="1" u="sng" dirty="0" smtClean="0"/>
              <a:t>Initial Audit Data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22853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110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Help - CB</a:t>
            </a:r>
            <a:endParaRPr lang="en-US" sz="2000" i="1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735062" y="1988840"/>
            <a:ext cx="7725370" cy="4343400"/>
            <a:chOff x="735062" y="1988840"/>
            <a:chExt cx="7725370" cy="4343400"/>
          </a:xfrm>
        </p:grpSpPr>
        <p:pic>
          <p:nvPicPr>
            <p:cNvPr id="7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062" y="1988840"/>
              <a:ext cx="7725370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ular Callout 11"/>
            <p:cNvSpPr>
              <a:spLocks noChangeArrowheads="1"/>
            </p:cNvSpPr>
            <p:nvPr/>
          </p:nvSpPr>
          <p:spPr bwMode="auto">
            <a:xfrm>
              <a:off x="4211960" y="4205114"/>
              <a:ext cx="3600400" cy="996950"/>
            </a:xfrm>
            <a:prstGeom prst="wedgeRoundRectCallout">
              <a:avLst>
                <a:gd name="adj1" fmla="val -46428"/>
                <a:gd name="adj2" fmla="val -84722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</a:t>
              </a:r>
              <a:r>
                <a:rPr lang="en-GB" sz="1800" kern="0" dirty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 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provide feedback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regarding the Help-CB section</a:t>
              </a:r>
            </a:p>
          </p:txBody>
        </p:sp>
        <p:sp>
          <p:nvSpPr>
            <p:cNvPr id="8" name="Rounded Rectangular Callout 7"/>
            <p:cNvSpPr>
              <a:spLocks noChangeArrowheads="1"/>
            </p:cNvSpPr>
            <p:nvPr/>
          </p:nvSpPr>
          <p:spPr bwMode="auto">
            <a:xfrm>
              <a:off x="4211960" y="5384378"/>
              <a:ext cx="2448272" cy="636910"/>
            </a:xfrm>
            <a:prstGeom prst="wedgeRoundRectCallout">
              <a:avLst>
                <a:gd name="adj1" fmla="val -72178"/>
                <a:gd name="adj2" fmla="val -33767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topic to review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46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1030124"/>
            <a:ext cx="8640762" cy="709612"/>
          </a:xfrm>
        </p:spPr>
        <p:txBody>
          <a:bodyPr/>
          <a:lstStyle/>
          <a:p>
            <a:pPr eaLnBrk="1" hangingPunct="1"/>
            <a:r>
              <a:rPr lang="en-US" dirty="0" smtClean="0"/>
              <a:t>OASIS User Training for Certification Bodies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111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39681"/>
            <a:ext cx="3448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Part 2 – Applications Section</a:t>
            </a:r>
            <a:endParaRPr lang="en-US" sz="2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355821" y="1866885"/>
            <a:ext cx="5049396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Training Content: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Overview</a:t>
            </a:r>
            <a:r>
              <a:rPr lang="en-US" dirty="0" smtClean="0">
                <a:sym typeface="Wingdings" pitchFamily="2" charset="2"/>
              </a:rPr>
              <a:t> 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The Main Screen</a:t>
            </a:r>
            <a:r>
              <a:rPr lang="en-US" dirty="0" smtClean="0">
                <a:sym typeface="Wingdings" pitchFamily="2" charset="2"/>
              </a:rPr>
              <a:t> 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Certificate / Assessment Add or Transfer </a:t>
            </a:r>
            <a:r>
              <a:rPr lang="en-US" dirty="0" smtClean="0">
                <a:sym typeface="Wingdings" pitchFamily="2" charset="2"/>
              </a:rPr>
              <a:t></a:t>
            </a:r>
            <a:r>
              <a:rPr lang="en-US" dirty="0" smtClean="0"/>
              <a:t>  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Certificate / Assessment Modify </a:t>
            </a:r>
            <a:r>
              <a:rPr lang="en-US" dirty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Certificate / Assessment View Details </a:t>
            </a:r>
            <a:r>
              <a:rPr lang="en-US" dirty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Manage Feedback</a:t>
            </a:r>
            <a:r>
              <a:rPr lang="en-US" dirty="0">
                <a:sym typeface="Wingdings" pitchFamily="2" charset="2"/>
              </a:rPr>
              <a:t> 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Reports </a:t>
            </a:r>
            <a:r>
              <a:rPr lang="en-US" dirty="0">
                <a:sym typeface="Wingdings" pitchFamily="2" charset="2"/>
              </a:rPr>
              <a:t></a:t>
            </a:r>
            <a:endParaRPr lang="en-US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Aggregate ARS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Auditor Capacity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Certificate Issue Dates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Days to Upload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Supplier Admins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Supplier View </a:t>
            </a:r>
            <a:r>
              <a:rPr lang="en-US" dirty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Users – Manage </a:t>
            </a:r>
            <a:r>
              <a:rPr lang="en-US" dirty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Help – CB </a:t>
            </a:r>
            <a:r>
              <a:rPr lang="en-US" dirty="0">
                <a:sym typeface="Wingdings" pitchFamily="2" charset="2"/>
              </a:rPr>
              <a:t></a:t>
            </a:r>
            <a:endParaRPr lang="en-US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8724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112</a:t>
            </a:fld>
            <a:endParaRPr lang="en-US" sz="800">
              <a:solidFill>
                <a:srgbClr val="71798C"/>
              </a:solidFill>
            </a:endParaRPr>
          </a:p>
        </p:txBody>
      </p:sp>
      <p:pic>
        <p:nvPicPr>
          <p:cNvPr id="13" name="Picture 12" descr="question-mark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3812" y="1917130"/>
            <a:ext cx="2362324" cy="295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17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12</a:t>
            </a:fld>
            <a:endParaRPr lang="en-US" sz="800">
              <a:solidFill>
                <a:srgbClr val="71798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1560" y="1988840"/>
            <a:ext cx="7996436" cy="4495800"/>
            <a:chOff x="611560" y="1988840"/>
            <a:chExt cx="7996436" cy="4495800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988840"/>
              <a:ext cx="7996436" cy="449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ular Callout 10"/>
            <p:cNvSpPr>
              <a:spLocks noChangeArrowheads="1"/>
            </p:cNvSpPr>
            <p:nvPr/>
          </p:nvSpPr>
          <p:spPr bwMode="auto">
            <a:xfrm>
              <a:off x="4283968" y="3789040"/>
              <a:ext cx="2770534" cy="1497514"/>
            </a:xfrm>
            <a:prstGeom prst="wedgeRoundRectCallout">
              <a:avLst>
                <a:gd name="adj1" fmla="val -94562"/>
                <a:gd name="adj2" fmla="val -69914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If no matching supplier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is found, complete a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“New Supplier Ticket”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by clicking here.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9512" y="1517620"/>
            <a:ext cx="5440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Add: </a:t>
            </a:r>
            <a:r>
              <a:rPr lang="en-US" sz="2000" i="1" u="sng" dirty="0" smtClean="0"/>
              <a:t>Initial Audit Data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374995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13</a:t>
            </a:fld>
            <a:endParaRPr lang="en-US" sz="800">
              <a:solidFill>
                <a:srgbClr val="71798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1560" y="1988840"/>
            <a:ext cx="7996436" cy="4495800"/>
            <a:chOff x="611560" y="1988840"/>
            <a:chExt cx="7996436" cy="4495800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988840"/>
              <a:ext cx="7996436" cy="449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ular Callout 10"/>
            <p:cNvSpPr>
              <a:spLocks noChangeArrowheads="1"/>
            </p:cNvSpPr>
            <p:nvPr/>
          </p:nvSpPr>
          <p:spPr bwMode="auto">
            <a:xfrm>
              <a:off x="5689898" y="2780928"/>
              <a:ext cx="2770534" cy="1497514"/>
            </a:xfrm>
            <a:prstGeom prst="wedgeRoundRectCallout">
              <a:avLst>
                <a:gd name="adj1" fmla="val -80094"/>
                <a:gd name="adj2" fmla="val 83157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Complete details:</a:t>
              </a:r>
            </a:p>
            <a:p>
              <a:pPr marL="285750" marR="0" lvl="0" indent="-28575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Name</a:t>
              </a:r>
            </a:p>
            <a:p>
              <a:pPr marL="285750" marR="0" lvl="0" indent="-28575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Email address</a:t>
              </a:r>
            </a:p>
            <a:p>
              <a:pPr marL="285750" marR="0" lvl="0" indent="-28575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Comments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Then click “Send”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9512" y="1517620"/>
            <a:ext cx="5440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Add: </a:t>
            </a:r>
            <a:r>
              <a:rPr lang="en-US" sz="2000" i="1" u="sng" dirty="0" smtClean="0"/>
              <a:t>Initial Audit Data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20919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14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517620"/>
            <a:ext cx="5440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Add: </a:t>
            </a:r>
            <a:r>
              <a:rPr lang="en-US" sz="2000" i="1" u="sng" dirty="0" smtClean="0"/>
              <a:t>Initial Audit Data</a:t>
            </a:r>
            <a:endParaRPr lang="en-US" sz="2000" i="1" u="sng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9" b="16612"/>
          <a:stretch/>
        </p:blipFill>
        <p:spPr bwMode="auto">
          <a:xfrm>
            <a:off x="599976" y="1988840"/>
            <a:ext cx="8008020" cy="297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ular Callout 11"/>
          <p:cNvSpPr>
            <a:spLocks noChangeArrowheads="1"/>
          </p:cNvSpPr>
          <p:nvPr/>
        </p:nvSpPr>
        <p:spPr bwMode="auto">
          <a:xfrm>
            <a:off x="5604063" y="5301208"/>
            <a:ext cx="2562354" cy="936104"/>
          </a:xfrm>
          <a:prstGeom prst="wedgeRoundRectCallout">
            <a:avLst>
              <a:gd name="adj1" fmla="val -46468"/>
              <a:gd name="adj2" fmla="val -133594"/>
              <a:gd name="adj3" fmla="val 16667"/>
            </a:avLst>
          </a:prstGeom>
          <a:solidFill>
            <a:srgbClr val="FFFF00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0" noProof="0" dirty="0" smtClean="0">
                <a:solidFill>
                  <a:srgbClr val="000000"/>
                </a:solidFill>
                <a:latin typeface="Verdana" pitchFamily="34" charset="0"/>
                <a:ea typeface="+mn-ea"/>
              </a:rPr>
              <a:t>Example email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0" dirty="0">
                <a:solidFill>
                  <a:srgbClr val="000000"/>
                </a:solidFill>
                <a:latin typeface="Verdana" pitchFamily="34" charset="0"/>
                <a:ea typeface="+mn-ea"/>
              </a:rPr>
              <a:t>r</a:t>
            </a:r>
            <a:r>
              <a:rPr lang="en-GB" sz="1800" kern="0" noProof="0" dirty="0" err="1" smtClean="0">
                <a:solidFill>
                  <a:srgbClr val="000000"/>
                </a:solidFill>
                <a:latin typeface="Verdana" pitchFamily="34" charset="0"/>
                <a:ea typeface="+mn-ea"/>
              </a:rPr>
              <a:t>equest</a:t>
            </a:r>
            <a:r>
              <a:rPr lang="en-GB" sz="1800" kern="0" noProof="0" dirty="0" smtClean="0">
                <a:solidFill>
                  <a:srgbClr val="000000"/>
                </a:solidFill>
                <a:latin typeface="Verdana" pitchFamily="34" charset="0"/>
                <a:ea typeface="+mn-ea"/>
              </a:rPr>
              <a:t> to supplier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814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15</a:t>
            </a:fld>
            <a:endParaRPr lang="en-US" sz="800">
              <a:solidFill>
                <a:srgbClr val="71798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1560" y="2001116"/>
            <a:ext cx="7996436" cy="4495800"/>
            <a:chOff x="611560" y="2001116"/>
            <a:chExt cx="7996436" cy="449580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001116"/>
              <a:ext cx="7996436" cy="449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ular Callout 10"/>
            <p:cNvSpPr>
              <a:spLocks noChangeArrowheads="1"/>
            </p:cNvSpPr>
            <p:nvPr/>
          </p:nvSpPr>
          <p:spPr bwMode="auto">
            <a:xfrm>
              <a:off x="5473874" y="2348880"/>
              <a:ext cx="2482502" cy="792088"/>
            </a:xfrm>
            <a:prstGeom prst="wedgeRoundRectCallout">
              <a:avLst>
                <a:gd name="adj1" fmla="val -144680"/>
                <a:gd name="adj2" fmla="val 136035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Repeat</a:t>
              </a: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 search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f</a:t>
              </a:r>
              <a:r>
                <a:rPr lang="en-GB" sz="1800" kern="0" baseline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or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 additional sites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0" name="Rounded Rectangular Callout 9"/>
            <p:cNvSpPr>
              <a:spLocks noChangeArrowheads="1"/>
            </p:cNvSpPr>
            <p:nvPr/>
          </p:nvSpPr>
          <p:spPr bwMode="auto">
            <a:xfrm>
              <a:off x="5473874" y="3212976"/>
              <a:ext cx="2482502" cy="1152128"/>
            </a:xfrm>
            <a:prstGeom prst="wedgeRoundRectCallout">
              <a:avLst>
                <a:gd name="adj1" fmla="val -111378"/>
                <a:gd name="adj2" fmla="val 50542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Confirmation</a:t>
              </a: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 that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r</a:t>
              </a:r>
              <a:r>
                <a:rPr kumimoji="0" lang="en-GB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equest</a:t>
              </a: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 has been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sent to the supplier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9512" y="1517620"/>
            <a:ext cx="5440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Add: </a:t>
            </a:r>
            <a:r>
              <a:rPr lang="en-US" sz="2000" i="1" u="sng" dirty="0" smtClean="0"/>
              <a:t>Initial Audit Data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48595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16</a:t>
            </a:fld>
            <a:endParaRPr lang="en-US" sz="800">
              <a:solidFill>
                <a:srgbClr val="71798C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1559" y="1988840"/>
            <a:ext cx="7992889" cy="4493806"/>
            <a:chOff x="611559" y="1988840"/>
            <a:chExt cx="7992889" cy="4493806"/>
          </a:xfrm>
        </p:grpSpPr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59" y="1988840"/>
              <a:ext cx="7992889" cy="4493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ular Callout 10"/>
            <p:cNvSpPr>
              <a:spLocks noChangeArrowheads="1"/>
            </p:cNvSpPr>
            <p:nvPr/>
          </p:nvSpPr>
          <p:spPr bwMode="auto">
            <a:xfrm>
              <a:off x="5033982" y="3731686"/>
              <a:ext cx="2562354" cy="1008112"/>
            </a:xfrm>
            <a:prstGeom prst="wedgeRoundRectCallout">
              <a:avLst>
                <a:gd name="adj1" fmla="val -103850"/>
                <a:gd name="adj2" fmla="val -84824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Enter number of 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upplier employees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and onsite audit days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0" name="Rounded Rectangular Callout 9"/>
            <p:cNvSpPr>
              <a:spLocks noChangeArrowheads="1"/>
            </p:cNvSpPr>
            <p:nvPr/>
          </p:nvSpPr>
          <p:spPr bwMode="auto">
            <a:xfrm>
              <a:off x="5033982" y="4941168"/>
              <a:ext cx="2562354" cy="936104"/>
            </a:xfrm>
            <a:prstGeom prst="wedgeRoundRectCallout">
              <a:avLst>
                <a:gd name="adj1" fmla="val -155013"/>
                <a:gd name="adj2" fmla="val -145804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 Save Changes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9512" y="1517620"/>
            <a:ext cx="5440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Add: </a:t>
            </a:r>
            <a:r>
              <a:rPr lang="en-US" sz="2000" i="1" u="sng" dirty="0" smtClean="0"/>
              <a:t>Initial Audit Data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7743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17</a:t>
            </a:fld>
            <a:endParaRPr lang="en-US" sz="800">
              <a:solidFill>
                <a:srgbClr val="71798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50925" y="1988840"/>
            <a:ext cx="7991102" cy="4492801"/>
            <a:chOff x="650925" y="1988840"/>
            <a:chExt cx="7991102" cy="4492801"/>
          </a:xfrm>
        </p:grpSpPr>
        <p:pic>
          <p:nvPicPr>
            <p:cNvPr id="20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925" y="1988840"/>
              <a:ext cx="7991102" cy="4492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ular Callout 10"/>
            <p:cNvSpPr>
              <a:spLocks noChangeArrowheads="1"/>
            </p:cNvSpPr>
            <p:nvPr/>
          </p:nvSpPr>
          <p:spPr bwMode="auto">
            <a:xfrm>
              <a:off x="5033982" y="2276872"/>
              <a:ext cx="2562354" cy="1008112"/>
            </a:xfrm>
            <a:prstGeom prst="wedgeRoundRectCallout">
              <a:avLst>
                <a:gd name="adj1" fmla="val -144913"/>
                <a:gd name="adj2" fmla="val 63036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Enter certificate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structure type from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drop-down selection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0" name="Rounded Rectangular Callout 9"/>
            <p:cNvSpPr>
              <a:spLocks noChangeArrowheads="1"/>
            </p:cNvSpPr>
            <p:nvPr/>
          </p:nvSpPr>
          <p:spPr bwMode="auto">
            <a:xfrm>
              <a:off x="5033982" y="4437112"/>
              <a:ext cx="2562354" cy="936104"/>
            </a:xfrm>
            <a:prstGeom prst="wedgeRoundRectCallout">
              <a:avLst>
                <a:gd name="adj1" fmla="val -130082"/>
                <a:gd name="adj2" fmla="val -60166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Select whether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exclusion clauses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were identified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5" name="Rounded Rectangular Callout 14"/>
            <p:cNvSpPr>
              <a:spLocks noChangeArrowheads="1"/>
            </p:cNvSpPr>
            <p:nvPr/>
          </p:nvSpPr>
          <p:spPr bwMode="auto">
            <a:xfrm>
              <a:off x="5017255" y="3363105"/>
              <a:ext cx="2562354" cy="1008112"/>
            </a:xfrm>
            <a:prstGeom prst="wedgeRoundRectCallout">
              <a:avLst>
                <a:gd name="adj1" fmla="val -156156"/>
                <a:gd name="adj2" fmla="val 15820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View supplier OASIS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Administrator contact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information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21" name="Rounded Rectangular Callout 20"/>
            <p:cNvSpPr>
              <a:spLocks noChangeArrowheads="1"/>
            </p:cNvSpPr>
            <p:nvPr/>
          </p:nvSpPr>
          <p:spPr bwMode="auto">
            <a:xfrm>
              <a:off x="5076056" y="5445224"/>
              <a:ext cx="2562354" cy="936104"/>
            </a:xfrm>
            <a:prstGeom prst="wedgeRoundRectCallout">
              <a:avLst>
                <a:gd name="adj1" fmla="val -114439"/>
                <a:gd name="adj2" fmla="val -82914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Identify exclusions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as applicable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9512" y="1517620"/>
            <a:ext cx="5440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Add: </a:t>
            </a:r>
            <a:r>
              <a:rPr lang="en-US" sz="2000" i="1" u="sng" dirty="0" smtClean="0"/>
              <a:t>Initial Audit Data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32980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18</a:t>
            </a:fld>
            <a:endParaRPr lang="en-US" sz="800">
              <a:solidFill>
                <a:srgbClr val="71798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1560" y="1988840"/>
            <a:ext cx="8007696" cy="4502130"/>
            <a:chOff x="611560" y="1988840"/>
            <a:chExt cx="8007696" cy="4502130"/>
          </a:xfrm>
        </p:grpSpPr>
        <p:pic>
          <p:nvPicPr>
            <p:cNvPr id="20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988840"/>
              <a:ext cx="8007696" cy="4502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ular Callout 10"/>
            <p:cNvSpPr>
              <a:spLocks noChangeArrowheads="1"/>
            </p:cNvSpPr>
            <p:nvPr/>
          </p:nvSpPr>
          <p:spPr bwMode="auto">
            <a:xfrm>
              <a:off x="5004048" y="4124028"/>
              <a:ext cx="2232248" cy="817140"/>
            </a:xfrm>
            <a:prstGeom prst="wedgeRoundRectCallout">
              <a:avLst>
                <a:gd name="adj1" fmla="val -164590"/>
                <a:gd name="adj2" fmla="val 41332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Upload .pdf copy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of certificate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3" name="Rounded Rectangular Callout 12"/>
            <p:cNvSpPr>
              <a:spLocks noChangeArrowheads="1"/>
            </p:cNvSpPr>
            <p:nvPr/>
          </p:nvSpPr>
          <p:spPr bwMode="auto">
            <a:xfrm>
              <a:off x="5004048" y="5492180"/>
              <a:ext cx="3096344" cy="817140"/>
            </a:xfrm>
            <a:prstGeom prst="wedgeRoundRectCallout">
              <a:avLst>
                <a:gd name="adj1" fmla="val -75514"/>
                <a:gd name="adj2" fmla="val -61373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Enter assessment details.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Note:  Total Audit Days =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Total On-site Days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9" name="Rounded Rectangular Callout 18"/>
            <p:cNvSpPr>
              <a:spLocks noChangeArrowheads="1"/>
            </p:cNvSpPr>
            <p:nvPr/>
          </p:nvSpPr>
          <p:spPr bwMode="auto">
            <a:xfrm>
              <a:off x="5004048" y="2420888"/>
              <a:ext cx="3168352" cy="1152427"/>
            </a:xfrm>
            <a:prstGeom prst="wedgeRoundRectCallout">
              <a:avLst>
                <a:gd name="adj1" fmla="val -120685"/>
                <a:gd name="adj2" fmla="val 120571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Enter certificate scope 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using same wording as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on certificate.  Use English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And Local language.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9512" y="1517620"/>
            <a:ext cx="5440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Add: </a:t>
            </a:r>
            <a:r>
              <a:rPr lang="en-US" sz="2000" i="1" u="sng" dirty="0" smtClean="0"/>
              <a:t>Initial Audit Data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285878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19</a:t>
            </a:fld>
            <a:endParaRPr lang="en-US" sz="800">
              <a:solidFill>
                <a:srgbClr val="71798C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4455" y="1988840"/>
            <a:ext cx="7958711" cy="4474590"/>
            <a:chOff x="634455" y="1988840"/>
            <a:chExt cx="7958711" cy="4474590"/>
          </a:xfrm>
        </p:grpSpPr>
        <p:pic>
          <p:nvPicPr>
            <p:cNvPr id="15" name="Picture 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455" y="1988840"/>
              <a:ext cx="7958711" cy="44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ular Callout 9"/>
            <p:cNvSpPr>
              <a:spLocks noChangeArrowheads="1"/>
            </p:cNvSpPr>
            <p:nvPr/>
          </p:nvSpPr>
          <p:spPr bwMode="auto">
            <a:xfrm>
              <a:off x="4747592" y="2708919"/>
              <a:ext cx="3568824" cy="1517215"/>
            </a:xfrm>
            <a:prstGeom prst="wedgeRoundRectCallout">
              <a:avLst>
                <a:gd name="adj1" fmla="val -72336"/>
                <a:gd name="adj2" fmla="val 33303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Enter at least part of the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auditor’s name, then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lick “Search” to locate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.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Repeat for all audit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t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eam members.</a:t>
              </a:r>
              <a:endPara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79512" y="1517620"/>
            <a:ext cx="5440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Add: </a:t>
            </a:r>
            <a:r>
              <a:rPr lang="en-US" sz="2000" i="1" u="sng" dirty="0" smtClean="0"/>
              <a:t>Initial Audit Data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109376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1030124"/>
            <a:ext cx="8640762" cy="709612"/>
          </a:xfrm>
        </p:spPr>
        <p:txBody>
          <a:bodyPr/>
          <a:lstStyle/>
          <a:p>
            <a:pPr eaLnBrk="1" hangingPunct="1"/>
            <a:r>
              <a:rPr lang="en-US" dirty="0" smtClean="0"/>
              <a:t>OASIS User Training for Certification Bodies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2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39681"/>
            <a:ext cx="3448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Part 2 – Applications Section</a:t>
            </a:r>
            <a:endParaRPr lang="en-US" sz="2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355821" y="1866885"/>
            <a:ext cx="4656659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Training Content: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Overview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The Main Screen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Certificate / Assessment Add or </a:t>
            </a:r>
            <a:r>
              <a:rPr lang="en-US" dirty="0" smtClean="0"/>
              <a:t>Transfer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Certificate / Assessment Modify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Certificate / Assessment View Details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Manage Feedback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Reports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Aggregate ARS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Auditor Capacity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Certificate Issue Dates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Days to Upload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Supplier Admins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Supplier View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Users – Manage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Help - CB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5124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20</a:t>
            </a:fld>
            <a:endParaRPr lang="en-US" sz="800">
              <a:solidFill>
                <a:srgbClr val="71798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1472" y="1988840"/>
            <a:ext cx="7982976" cy="4488232"/>
            <a:chOff x="621472" y="1988840"/>
            <a:chExt cx="7982976" cy="4488232"/>
          </a:xfrm>
        </p:grpSpPr>
        <p:pic>
          <p:nvPicPr>
            <p:cNvPr id="10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472" y="1988840"/>
              <a:ext cx="7982976" cy="448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ular Callout 10"/>
            <p:cNvSpPr>
              <a:spLocks noChangeArrowheads="1"/>
            </p:cNvSpPr>
            <p:nvPr/>
          </p:nvSpPr>
          <p:spPr bwMode="auto">
            <a:xfrm>
              <a:off x="5033982" y="3068960"/>
              <a:ext cx="2232248" cy="817140"/>
            </a:xfrm>
            <a:prstGeom prst="wedgeRoundRectCallout">
              <a:avLst>
                <a:gd name="adj1" fmla="val -167956"/>
                <a:gd name="adj2" fmla="val -46044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Locate auditor,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then click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“Select Auditor”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4" name="Rounded Rectangular Callout 13"/>
            <p:cNvSpPr>
              <a:spLocks noChangeArrowheads="1"/>
            </p:cNvSpPr>
            <p:nvPr/>
          </p:nvSpPr>
          <p:spPr bwMode="auto">
            <a:xfrm>
              <a:off x="5076056" y="4052020"/>
              <a:ext cx="2232248" cy="817140"/>
            </a:xfrm>
            <a:prstGeom prst="wedgeRoundRectCallout">
              <a:avLst>
                <a:gd name="adj1" fmla="val -157294"/>
                <a:gd name="adj2" fmla="val -133420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“Return” if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search did not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find auditor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9512" y="1517620"/>
            <a:ext cx="5440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Add: </a:t>
            </a:r>
            <a:r>
              <a:rPr lang="en-US" sz="2000" i="1" u="sng" dirty="0" smtClean="0"/>
              <a:t>Initial Audit Data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16730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21</a:t>
            </a:fld>
            <a:endParaRPr lang="en-US" sz="800">
              <a:solidFill>
                <a:srgbClr val="71798C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1560" y="1988840"/>
            <a:ext cx="7994649" cy="4494796"/>
            <a:chOff x="611560" y="1988840"/>
            <a:chExt cx="7994649" cy="4494796"/>
          </a:xfrm>
        </p:grpSpPr>
        <p:pic>
          <p:nvPicPr>
            <p:cNvPr id="9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988840"/>
              <a:ext cx="7994649" cy="4494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ular Callout 10"/>
            <p:cNvSpPr>
              <a:spLocks noChangeArrowheads="1"/>
            </p:cNvSpPr>
            <p:nvPr/>
          </p:nvSpPr>
          <p:spPr bwMode="auto">
            <a:xfrm>
              <a:off x="4647878" y="2708920"/>
              <a:ext cx="3236490" cy="1296144"/>
            </a:xfrm>
            <a:prstGeom prst="wedgeRoundRectCallout">
              <a:avLst>
                <a:gd name="adj1" fmla="val -139648"/>
                <a:gd name="adj2" fmla="val 70019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Enter all audit team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members.  Then click to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identify the “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Lead Auditor”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0" name="Rounded Rectangular Callout 9"/>
            <p:cNvSpPr>
              <a:spLocks noChangeArrowheads="1"/>
            </p:cNvSpPr>
            <p:nvPr/>
          </p:nvSpPr>
          <p:spPr bwMode="auto">
            <a:xfrm>
              <a:off x="4572000" y="5636196"/>
              <a:ext cx="2439294" cy="817140"/>
            </a:xfrm>
            <a:prstGeom prst="wedgeRoundRectCallout">
              <a:avLst>
                <a:gd name="adj1" fmla="val -156697"/>
                <a:gd name="adj2" fmla="val -151815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Copy/paste the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audit report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summary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9512" y="1517620"/>
            <a:ext cx="5440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Add: </a:t>
            </a:r>
            <a:r>
              <a:rPr lang="en-US" sz="2000" i="1" u="sng" dirty="0" smtClean="0"/>
              <a:t>Initial Audit Data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289512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22</a:t>
            </a:fld>
            <a:endParaRPr lang="en-US" sz="800">
              <a:solidFill>
                <a:srgbClr val="71798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1560" y="1988840"/>
            <a:ext cx="7959296" cy="4474919"/>
            <a:chOff x="611560" y="1988840"/>
            <a:chExt cx="7959296" cy="4474919"/>
          </a:xfrm>
        </p:grpSpPr>
        <p:pic>
          <p:nvPicPr>
            <p:cNvPr id="13" name="Picture 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988840"/>
              <a:ext cx="7959296" cy="447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ular Callout 10"/>
            <p:cNvSpPr>
              <a:spLocks noChangeArrowheads="1"/>
            </p:cNvSpPr>
            <p:nvPr/>
          </p:nvSpPr>
          <p:spPr bwMode="auto">
            <a:xfrm>
              <a:off x="5269576" y="4215916"/>
              <a:ext cx="2439294" cy="817140"/>
            </a:xfrm>
            <a:prstGeom prst="wedgeRoundRectCallout">
              <a:avLst>
                <a:gd name="adj1" fmla="val -82237"/>
                <a:gd name="adj2" fmla="val -29183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 enter PEARs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8" name="Rounded Rectangular Callout 7"/>
            <p:cNvSpPr>
              <a:spLocks noChangeArrowheads="1"/>
            </p:cNvSpPr>
            <p:nvPr/>
          </p:nvSpPr>
          <p:spPr bwMode="auto">
            <a:xfrm>
              <a:off x="5292080" y="2780928"/>
              <a:ext cx="3278776" cy="817140"/>
            </a:xfrm>
            <a:prstGeom prst="wedgeRoundRectCallout">
              <a:avLst>
                <a:gd name="adj1" fmla="val -101214"/>
                <a:gd name="adj2" fmla="val 50528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Upload required documents.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Note:  Uploads must 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be in .pdf format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9512" y="1517620"/>
            <a:ext cx="5440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Add: </a:t>
            </a:r>
            <a:r>
              <a:rPr lang="en-US" sz="2000" i="1" u="sng" dirty="0" smtClean="0"/>
              <a:t>Initial Audit Data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88540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23</a:t>
            </a:fld>
            <a:endParaRPr lang="en-US" sz="800">
              <a:solidFill>
                <a:srgbClr val="71798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1560" y="1988840"/>
            <a:ext cx="7960384" cy="4475531"/>
            <a:chOff x="611560" y="1988840"/>
            <a:chExt cx="7960384" cy="4475531"/>
          </a:xfrm>
        </p:grpSpPr>
        <p:pic>
          <p:nvPicPr>
            <p:cNvPr id="14" name="Picture 3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988840"/>
              <a:ext cx="7960384" cy="447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ular Callout 10"/>
            <p:cNvSpPr>
              <a:spLocks noChangeArrowheads="1"/>
            </p:cNvSpPr>
            <p:nvPr/>
          </p:nvSpPr>
          <p:spPr bwMode="auto">
            <a:xfrm>
              <a:off x="5269576" y="4484068"/>
              <a:ext cx="2439294" cy="817140"/>
            </a:xfrm>
            <a:prstGeom prst="wedgeRoundRectCallout">
              <a:avLst>
                <a:gd name="adj1" fmla="val -80182"/>
                <a:gd name="adj2" fmla="val -15387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 add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additional PEARs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8" name="Rounded Rectangular Callout 7"/>
            <p:cNvSpPr>
              <a:spLocks noChangeArrowheads="1"/>
            </p:cNvSpPr>
            <p:nvPr/>
          </p:nvSpPr>
          <p:spPr bwMode="auto">
            <a:xfrm>
              <a:off x="5292080" y="3403948"/>
              <a:ext cx="3278776" cy="817140"/>
            </a:xfrm>
            <a:prstGeom prst="wedgeRoundRectCallout">
              <a:avLst>
                <a:gd name="adj1" fmla="val -69887"/>
                <a:gd name="adj2" fmla="val -26118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Enter PEAR details,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clauses referenced and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level of effectiveness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0" name="Rounded Rectangular Callout 9"/>
            <p:cNvSpPr>
              <a:spLocks noChangeArrowheads="1"/>
            </p:cNvSpPr>
            <p:nvPr/>
          </p:nvSpPr>
          <p:spPr bwMode="auto">
            <a:xfrm>
              <a:off x="5292080" y="5564188"/>
              <a:ext cx="2439294" cy="817140"/>
            </a:xfrm>
            <a:prstGeom prst="wedgeRoundRectCallout">
              <a:avLst>
                <a:gd name="adj1" fmla="val -123317"/>
                <a:gd name="adj2" fmla="val -92032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 save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as indicated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9512" y="1517620"/>
            <a:ext cx="5440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Add: </a:t>
            </a:r>
            <a:r>
              <a:rPr lang="en-US" sz="2000" i="1" u="sng" dirty="0" smtClean="0"/>
              <a:t>Initial Audit Data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7633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24</a:t>
            </a:fld>
            <a:endParaRPr lang="en-US" sz="800">
              <a:solidFill>
                <a:srgbClr val="71798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1560" y="1988840"/>
            <a:ext cx="7959296" cy="4474919"/>
            <a:chOff x="611560" y="1988840"/>
            <a:chExt cx="7959296" cy="4474919"/>
          </a:xfrm>
        </p:grpSpPr>
        <p:pic>
          <p:nvPicPr>
            <p:cNvPr id="15" name="Picture 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988840"/>
              <a:ext cx="7959296" cy="447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ular Callout 9"/>
            <p:cNvSpPr>
              <a:spLocks noChangeArrowheads="1"/>
            </p:cNvSpPr>
            <p:nvPr/>
          </p:nvSpPr>
          <p:spPr bwMode="auto">
            <a:xfrm>
              <a:off x="5292080" y="3817729"/>
              <a:ext cx="2439294" cy="817140"/>
            </a:xfrm>
            <a:prstGeom prst="wedgeRoundRectCallout">
              <a:avLst>
                <a:gd name="adj1" fmla="val -187506"/>
                <a:gd name="adj2" fmla="val 45930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 enter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Assessment</a:t>
              </a: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 Result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baseline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Summary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79512" y="1517620"/>
            <a:ext cx="5440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Add: </a:t>
            </a:r>
            <a:r>
              <a:rPr lang="en-US" sz="2000" i="1" u="sng" dirty="0" smtClean="0"/>
              <a:t>Initial Audit Data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149161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25</a:t>
            </a:fld>
            <a:endParaRPr lang="en-US" sz="800">
              <a:solidFill>
                <a:srgbClr val="71798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7504" y="1988840"/>
            <a:ext cx="8785670" cy="4474919"/>
            <a:chOff x="107504" y="1988840"/>
            <a:chExt cx="8785670" cy="4474919"/>
          </a:xfrm>
        </p:grpSpPr>
        <p:pic>
          <p:nvPicPr>
            <p:cNvPr id="7" name="Picture 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988840"/>
              <a:ext cx="7959296" cy="447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ular Callout 9"/>
            <p:cNvSpPr>
              <a:spLocks noChangeArrowheads="1"/>
            </p:cNvSpPr>
            <p:nvPr/>
          </p:nvSpPr>
          <p:spPr bwMode="auto">
            <a:xfrm>
              <a:off x="5805113" y="3645024"/>
              <a:ext cx="3088061" cy="1512168"/>
            </a:xfrm>
            <a:prstGeom prst="wedgeRoundRectCallout">
              <a:avLst>
                <a:gd name="adj1" fmla="val -59787"/>
                <a:gd name="adj2" fmla="val -102507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Minimum values may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be auto-filled, then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individually “un-checked”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for exclusions or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nonconformities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8" name="Rounded Rectangular Callout 7"/>
            <p:cNvSpPr>
              <a:spLocks noChangeArrowheads="1"/>
            </p:cNvSpPr>
            <p:nvPr/>
          </p:nvSpPr>
          <p:spPr bwMode="auto">
            <a:xfrm>
              <a:off x="107504" y="3501008"/>
              <a:ext cx="3415591" cy="1782094"/>
            </a:xfrm>
            <a:prstGeom prst="wedgeRoundRectCallout">
              <a:avLst>
                <a:gd name="adj1" fmla="val 78615"/>
                <a:gd name="adj2" fmla="val 61436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N/A for permissible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exclusions (Clause 7 only).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N/E not allowed for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initial and recertification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audit reports.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9512" y="1517620"/>
            <a:ext cx="5440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Add: </a:t>
            </a:r>
            <a:r>
              <a:rPr lang="en-US" sz="2000" i="1" u="sng" dirty="0" smtClean="0"/>
              <a:t>Initial Audit Data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210108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26</a:t>
            </a:fld>
            <a:endParaRPr lang="en-US" sz="800">
              <a:solidFill>
                <a:srgbClr val="71798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1560" y="1988840"/>
            <a:ext cx="8280921" cy="4454423"/>
            <a:chOff x="611560" y="1988840"/>
            <a:chExt cx="8280921" cy="4454423"/>
          </a:xfrm>
        </p:grpSpPr>
        <p:pic>
          <p:nvPicPr>
            <p:cNvPr id="9" name="Picture 3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988840"/>
              <a:ext cx="7922840" cy="445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ular Callout 10"/>
            <p:cNvSpPr>
              <a:spLocks noChangeArrowheads="1"/>
            </p:cNvSpPr>
            <p:nvPr/>
          </p:nvSpPr>
          <p:spPr bwMode="auto">
            <a:xfrm>
              <a:off x="5796136" y="2852936"/>
              <a:ext cx="2439294" cy="817140"/>
            </a:xfrm>
            <a:prstGeom prst="wedgeRoundRectCallout">
              <a:avLst>
                <a:gd name="adj1" fmla="val -162857"/>
                <a:gd name="adj2" fmla="val 130240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 show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total number of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nonconformities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3" name="Rounded Rectangular Callout 12"/>
            <p:cNvSpPr>
              <a:spLocks noChangeArrowheads="1"/>
            </p:cNvSpPr>
            <p:nvPr/>
          </p:nvSpPr>
          <p:spPr bwMode="auto">
            <a:xfrm>
              <a:off x="5805114" y="3933056"/>
              <a:ext cx="2439294" cy="817140"/>
            </a:xfrm>
            <a:prstGeom prst="wedgeRoundRectCallout">
              <a:avLst>
                <a:gd name="adj1" fmla="val -86344"/>
                <a:gd name="adj2" fmla="val 59726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Enter estimated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business percentages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4" name="Rounded Rectangular Callout 13"/>
            <p:cNvSpPr>
              <a:spLocks noChangeArrowheads="1"/>
            </p:cNvSpPr>
            <p:nvPr/>
          </p:nvSpPr>
          <p:spPr bwMode="auto">
            <a:xfrm>
              <a:off x="5724128" y="5013176"/>
              <a:ext cx="3168353" cy="889446"/>
            </a:xfrm>
            <a:prstGeom prst="wedgeRoundRectCallout">
              <a:avLst>
                <a:gd name="adj1" fmla="val -76553"/>
                <a:gd name="adj2" fmla="val 67379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“Run completeness check”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and Save upon completion.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79512" y="1517620"/>
            <a:ext cx="5440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Add: </a:t>
            </a:r>
            <a:r>
              <a:rPr lang="en-US" sz="2000" i="1" u="sng" dirty="0" smtClean="0"/>
              <a:t>Initial Audit Data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81383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27</a:t>
            </a:fld>
            <a:endParaRPr lang="en-US" sz="800">
              <a:solidFill>
                <a:srgbClr val="71798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1559" y="1988840"/>
            <a:ext cx="7916386" cy="4450795"/>
            <a:chOff x="611559" y="1988840"/>
            <a:chExt cx="7916386" cy="4450795"/>
          </a:xfrm>
        </p:grpSpPr>
        <p:pic>
          <p:nvPicPr>
            <p:cNvPr id="10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59" y="1988840"/>
              <a:ext cx="7916386" cy="4450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ular Callout 10"/>
            <p:cNvSpPr>
              <a:spLocks noChangeArrowheads="1"/>
            </p:cNvSpPr>
            <p:nvPr/>
          </p:nvSpPr>
          <p:spPr bwMode="auto">
            <a:xfrm>
              <a:off x="1547664" y="2584026"/>
              <a:ext cx="2439294" cy="817140"/>
            </a:xfrm>
            <a:prstGeom prst="wedgeRoundRectCallout">
              <a:avLst>
                <a:gd name="adj1" fmla="val -33453"/>
                <a:gd name="adj2" fmla="val 392367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Only use to fully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delete entry before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p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ublication.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3" name="Rounded Rectangular Callout 12"/>
            <p:cNvSpPr>
              <a:spLocks noChangeArrowheads="1"/>
            </p:cNvSpPr>
            <p:nvPr/>
          </p:nvSpPr>
          <p:spPr bwMode="auto">
            <a:xfrm>
              <a:off x="4211960" y="2595315"/>
              <a:ext cx="2439294" cy="817140"/>
            </a:xfrm>
            <a:prstGeom prst="wedgeRoundRectCallout">
              <a:avLst>
                <a:gd name="adj1" fmla="val -123317"/>
                <a:gd name="adj2" fmla="val 400032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Always click “Save.”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4" name="Rounded Rectangular Callout 13"/>
            <p:cNvSpPr>
              <a:spLocks noChangeArrowheads="1"/>
            </p:cNvSpPr>
            <p:nvPr/>
          </p:nvSpPr>
          <p:spPr bwMode="auto">
            <a:xfrm>
              <a:off x="4283968" y="5131842"/>
              <a:ext cx="3168353" cy="889446"/>
            </a:xfrm>
            <a:prstGeom prst="wedgeRoundRectCallout">
              <a:avLst>
                <a:gd name="adj1" fmla="val -72995"/>
                <a:gd name="adj2" fmla="val 68788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When fully complete,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the Green button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to publish the entry.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79512" y="1517620"/>
            <a:ext cx="5440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Add: </a:t>
            </a:r>
            <a:r>
              <a:rPr lang="en-US" sz="2000" i="1" u="sng" dirty="0" smtClean="0"/>
              <a:t>Initial Audit Data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395788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28</a:t>
            </a:fld>
            <a:endParaRPr lang="en-US" sz="800">
              <a:solidFill>
                <a:srgbClr val="71798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1559" y="1988840"/>
            <a:ext cx="7916386" cy="4450795"/>
            <a:chOff x="611559" y="1988840"/>
            <a:chExt cx="7916386" cy="4450795"/>
          </a:xfrm>
        </p:grpSpPr>
        <p:pic>
          <p:nvPicPr>
            <p:cNvPr id="10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59" y="1988840"/>
              <a:ext cx="7916386" cy="4450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ounded Rectangular Callout 13"/>
            <p:cNvSpPr>
              <a:spLocks noChangeArrowheads="1"/>
            </p:cNvSpPr>
            <p:nvPr/>
          </p:nvSpPr>
          <p:spPr bwMode="auto">
            <a:xfrm>
              <a:off x="3203848" y="3501008"/>
              <a:ext cx="5257279" cy="2060848"/>
            </a:xfrm>
            <a:prstGeom prst="wedgeRoundRectCallout">
              <a:avLst>
                <a:gd name="adj1" fmla="val -46072"/>
                <a:gd name="adj2" fmla="val 82768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Note:  In some countries (e.g. 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Italy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),</a:t>
              </a:r>
              <a:endPara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clicking the Green confirmation button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forwards the entry for approval.  That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approval applies to all new assessment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entries:  Initial, Surveillance, Recertification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and Special.  The entry will only become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publicly visible when approved.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79512" y="1517620"/>
            <a:ext cx="5440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Add: </a:t>
            </a:r>
            <a:r>
              <a:rPr lang="en-US" sz="2000" i="1" u="sng" dirty="0" smtClean="0"/>
              <a:t>Initial Audit Data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387152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29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6550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Add: </a:t>
            </a:r>
            <a:r>
              <a:rPr lang="en-US" sz="2000" i="1" u="sng" dirty="0" smtClean="0"/>
              <a:t>Re-certification Audit Data</a:t>
            </a:r>
            <a:endParaRPr lang="en-US" sz="2000" i="1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539552" y="1939299"/>
            <a:ext cx="8092008" cy="4549533"/>
            <a:chOff x="539552" y="1939299"/>
            <a:chExt cx="8092008" cy="454953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939299"/>
              <a:ext cx="8092008" cy="4549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ular Callout 7"/>
            <p:cNvSpPr>
              <a:spLocks noChangeArrowheads="1"/>
            </p:cNvSpPr>
            <p:nvPr/>
          </p:nvSpPr>
          <p:spPr bwMode="auto">
            <a:xfrm>
              <a:off x="2739077" y="3933056"/>
              <a:ext cx="1512168" cy="996950"/>
            </a:xfrm>
            <a:prstGeom prst="wedgeRoundRectCallout">
              <a:avLst>
                <a:gd name="adj1" fmla="val -149318"/>
                <a:gd name="adj2" fmla="val -176476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access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07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1054813"/>
            <a:ext cx="8640762" cy="709612"/>
          </a:xfrm>
        </p:spPr>
        <p:txBody>
          <a:bodyPr/>
          <a:lstStyle/>
          <a:p>
            <a:pPr eaLnBrk="1" hangingPunct="1"/>
            <a:r>
              <a:rPr lang="en-US" dirty="0" smtClean="0"/>
              <a:t>OASIS User Training for Certification Bodies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3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64370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Overview:</a:t>
            </a:r>
            <a:endParaRPr lang="en-US" sz="20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992897"/>
            <a:ext cx="883126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Background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OASIS </a:t>
            </a:r>
            <a:r>
              <a:rPr lang="en-US" sz="2000" dirty="0" smtClean="0"/>
              <a:t>contains two primary sections</a:t>
            </a:r>
            <a:endParaRPr lang="en-US" sz="2000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Data Search (Public) </a:t>
            </a:r>
            <a:r>
              <a:rPr lang="en-US" sz="2000" dirty="0" smtClean="0"/>
              <a:t>Section</a:t>
            </a:r>
            <a:endParaRPr lang="en-US" sz="2000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Applications (</a:t>
            </a:r>
            <a:r>
              <a:rPr lang="en-US" sz="2000" dirty="0" smtClean="0"/>
              <a:t>User group-specific</a:t>
            </a:r>
            <a:r>
              <a:rPr lang="en-US" sz="2000" dirty="0"/>
              <a:t>) </a:t>
            </a:r>
            <a:r>
              <a:rPr lang="en-US" sz="2000" dirty="0" smtClean="0"/>
              <a:t>Section</a:t>
            </a:r>
            <a:endParaRPr lang="en-US" sz="20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OASIS </a:t>
            </a:r>
            <a:r>
              <a:rPr lang="en-US" sz="2000" dirty="0"/>
              <a:t>uses English as its main language.  </a:t>
            </a:r>
            <a:endParaRPr lang="en-US" sz="2000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/>
              <a:t>Written </a:t>
            </a:r>
            <a:r>
              <a:rPr lang="en-US" sz="2000" dirty="0"/>
              <a:t>skills associated with that </a:t>
            </a:r>
            <a:r>
              <a:rPr lang="en-US" sz="2000" dirty="0" smtClean="0"/>
              <a:t>language are essential.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Scope of Training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This training is designed to provide detailed guidance for Certification</a:t>
            </a:r>
          </a:p>
          <a:p>
            <a:pPr lvl="2"/>
            <a:r>
              <a:rPr lang="en-US" sz="2000" dirty="0" smtClean="0"/>
              <a:t>Body (CB) personnel who will be entering data into OASIS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/>
              <a:t>Part 1 covers Public Section functions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/>
              <a:t>Part 2 covers Applications for the CB user group.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30</a:t>
            </a:fld>
            <a:endParaRPr lang="en-US" sz="800">
              <a:solidFill>
                <a:srgbClr val="71798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3832" y="1988840"/>
            <a:ext cx="8399234" cy="4515017"/>
            <a:chOff x="573832" y="1988840"/>
            <a:chExt cx="8399234" cy="4515017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32" y="1988840"/>
              <a:ext cx="8030616" cy="4515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ular Callout 7"/>
            <p:cNvSpPr>
              <a:spLocks noChangeArrowheads="1"/>
            </p:cNvSpPr>
            <p:nvPr/>
          </p:nvSpPr>
          <p:spPr bwMode="auto">
            <a:xfrm>
              <a:off x="6084168" y="2276872"/>
              <a:ext cx="2880320" cy="720080"/>
            </a:xfrm>
            <a:prstGeom prst="wedgeRoundRectCallout">
              <a:avLst>
                <a:gd name="adj1" fmla="val -100019"/>
                <a:gd name="adj2" fmla="val 62404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 add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2" name="Rounded Rectangular Callout 11"/>
            <p:cNvSpPr>
              <a:spLocks noChangeArrowheads="1"/>
            </p:cNvSpPr>
            <p:nvPr/>
          </p:nvSpPr>
          <p:spPr bwMode="auto">
            <a:xfrm>
              <a:off x="6092746" y="4581128"/>
              <a:ext cx="2880320" cy="720080"/>
            </a:xfrm>
            <a:prstGeom prst="wedgeRoundRectCallout">
              <a:avLst>
                <a:gd name="adj1" fmla="val -113216"/>
                <a:gd name="adj2" fmla="val -110172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Note “ </a:t>
              </a:r>
              <a:r>
                <a:rPr lang="en-GB" sz="1800" kern="0" dirty="0" smtClean="0">
                  <a:solidFill>
                    <a:srgbClr val="FF0000"/>
                  </a:solidFill>
                  <a:latin typeface="Verdana" pitchFamily="34" charset="0"/>
                  <a:ea typeface="+mn-ea"/>
                </a:rPr>
                <a:t>*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 ” and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meanings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3" name="Rounded Rectangular Callout 12"/>
            <p:cNvSpPr>
              <a:spLocks noChangeArrowheads="1"/>
            </p:cNvSpPr>
            <p:nvPr/>
          </p:nvSpPr>
          <p:spPr bwMode="auto">
            <a:xfrm>
              <a:off x="6084168" y="5517232"/>
              <a:ext cx="2880320" cy="720080"/>
            </a:xfrm>
            <a:prstGeom prst="wedgeRoundRectCallout">
              <a:avLst>
                <a:gd name="adj1" fmla="val -96690"/>
                <a:gd name="adj2" fmla="val -58732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Saved entries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n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ot yet published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9512" y="1517620"/>
            <a:ext cx="6550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Add: </a:t>
            </a:r>
            <a:r>
              <a:rPr lang="en-US" sz="2000" i="1" u="sng" dirty="0" smtClean="0"/>
              <a:t>Re-certification Audit Data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232877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31</a:t>
            </a:fld>
            <a:endParaRPr lang="en-US" sz="800">
              <a:solidFill>
                <a:srgbClr val="71798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1560" y="2060848"/>
            <a:ext cx="8316416" cy="4510043"/>
            <a:chOff x="611560" y="2060848"/>
            <a:chExt cx="8316416" cy="4510043"/>
          </a:xfrm>
        </p:grpSpPr>
        <p:pic>
          <p:nvPicPr>
            <p:cNvPr id="14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060848"/>
              <a:ext cx="8021771" cy="4510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ular Callout 7"/>
            <p:cNvSpPr>
              <a:spLocks noChangeArrowheads="1"/>
            </p:cNvSpPr>
            <p:nvPr/>
          </p:nvSpPr>
          <p:spPr bwMode="auto">
            <a:xfrm>
              <a:off x="5292080" y="2708920"/>
              <a:ext cx="3635896" cy="1152128"/>
            </a:xfrm>
            <a:prstGeom prst="wedgeRoundRectCallout">
              <a:avLst>
                <a:gd name="adj1" fmla="val -89339"/>
                <a:gd name="adj2" fmla="val 27830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Re-certification</a:t>
              </a: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 entry includes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an option to bring forward data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from an existing certification.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3" name="Rounded Rectangular Callout 12"/>
            <p:cNvSpPr>
              <a:spLocks noChangeArrowheads="1"/>
            </p:cNvSpPr>
            <p:nvPr/>
          </p:nvSpPr>
          <p:spPr bwMode="auto">
            <a:xfrm>
              <a:off x="1619672" y="5445224"/>
              <a:ext cx="3312368" cy="1080120"/>
            </a:xfrm>
            <a:prstGeom prst="wedgeRoundRectCallout">
              <a:avLst>
                <a:gd name="adj1" fmla="val -62958"/>
                <a:gd name="adj2" fmla="val -268055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b="1" kern="0" dirty="0" smtClean="0">
                  <a:solidFill>
                    <a:srgbClr val="FF0000"/>
                  </a:solidFill>
                  <a:latin typeface="Verdana" pitchFamily="34" charset="0"/>
                  <a:ea typeface="+mn-ea"/>
                </a:rPr>
                <a:t>WARNING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b="1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DO NOT 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use “Modify” to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add a NEW re-certification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or surveillance audit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9512" y="1517620"/>
            <a:ext cx="6550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Add: </a:t>
            </a:r>
            <a:r>
              <a:rPr lang="en-US" sz="2000" i="1" u="sng" dirty="0" smtClean="0"/>
              <a:t>Re-certification Audit Data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38676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32</a:t>
            </a:fld>
            <a:endParaRPr lang="en-US" sz="800">
              <a:solidFill>
                <a:srgbClr val="71798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1560" y="1988840"/>
            <a:ext cx="8005214" cy="4500735"/>
            <a:chOff x="611560" y="1988840"/>
            <a:chExt cx="8005214" cy="4500735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988840"/>
              <a:ext cx="8005214" cy="4500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ular Callout 7"/>
            <p:cNvSpPr>
              <a:spLocks noChangeArrowheads="1"/>
            </p:cNvSpPr>
            <p:nvPr/>
          </p:nvSpPr>
          <p:spPr bwMode="auto">
            <a:xfrm>
              <a:off x="5076056" y="3068960"/>
              <a:ext cx="2520280" cy="792088"/>
            </a:xfrm>
            <a:prstGeom prst="wedgeRoundRectCallout">
              <a:avLst>
                <a:gd name="adj1" fmla="val -97788"/>
                <a:gd name="adj2" fmla="val -27519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Enter parameters,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then click “Search”</a:t>
              </a:r>
            </a:p>
          </p:txBody>
        </p:sp>
        <p:sp>
          <p:nvSpPr>
            <p:cNvPr id="12" name="Rounded Rectangular Callout 11"/>
            <p:cNvSpPr>
              <a:spLocks noChangeArrowheads="1"/>
            </p:cNvSpPr>
            <p:nvPr/>
          </p:nvSpPr>
          <p:spPr bwMode="auto">
            <a:xfrm>
              <a:off x="3597844" y="4653136"/>
              <a:ext cx="3592096" cy="1224136"/>
            </a:xfrm>
            <a:prstGeom prst="wedgeRoundRectCallout">
              <a:avLst>
                <a:gd name="adj1" fmla="val -48941"/>
                <a:gd name="adj2" fmla="val -153379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Search auto-filters</a:t>
              </a: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 to only list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certificates that are issued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by your CB organization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9512" y="1517620"/>
            <a:ext cx="6550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Add: </a:t>
            </a:r>
            <a:r>
              <a:rPr lang="en-US" sz="2000" i="1" u="sng" dirty="0" smtClean="0"/>
              <a:t>Re-certification Audit Data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24743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33</a:t>
            </a:fld>
            <a:endParaRPr lang="en-US" sz="800">
              <a:solidFill>
                <a:srgbClr val="71798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1560" y="1988840"/>
            <a:ext cx="8005214" cy="4500735"/>
            <a:chOff x="611560" y="1988840"/>
            <a:chExt cx="8005214" cy="4500735"/>
          </a:xfrm>
        </p:grpSpPr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988840"/>
              <a:ext cx="8005214" cy="4500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ular Callout 7"/>
            <p:cNvSpPr>
              <a:spLocks noChangeArrowheads="1"/>
            </p:cNvSpPr>
            <p:nvPr/>
          </p:nvSpPr>
          <p:spPr bwMode="auto">
            <a:xfrm>
              <a:off x="5724128" y="5589146"/>
              <a:ext cx="2520280" cy="648166"/>
            </a:xfrm>
            <a:prstGeom prst="wedgeRoundRectCallout">
              <a:avLst>
                <a:gd name="adj1" fmla="val 46345"/>
                <a:gd name="adj2" fmla="val -150865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Then click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“Select”</a:t>
              </a:r>
            </a:p>
          </p:txBody>
        </p:sp>
        <p:sp>
          <p:nvSpPr>
            <p:cNvPr id="12" name="Rounded Rectangular Callout 11"/>
            <p:cNvSpPr>
              <a:spLocks noChangeArrowheads="1"/>
            </p:cNvSpPr>
            <p:nvPr/>
          </p:nvSpPr>
          <p:spPr bwMode="auto">
            <a:xfrm>
              <a:off x="2359341" y="4797152"/>
              <a:ext cx="2738352" cy="612068"/>
            </a:xfrm>
            <a:prstGeom prst="wedgeRoundRectCallout">
              <a:avLst>
                <a:gd name="adj1" fmla="val -75014"/>
                <a:gd name="adj2" fmla="val -263890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Select correct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certification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9512" y="1517620"/>
            <a:ext cx="6550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Add: </a:t>
            </a:r>
            <a:r>
              <a:rPr lang="en-US" sz="2000" i="1" u="sng" dirty="0" smtClean="0"/>
              <a:t>Re-certification Audit Data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44680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34</a:t>
            </a:fld>
            <a:endParaRPr lang="en-US" sz="800">
              <a:solidFill>
                <a:srgbClr val="71798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1560" y="1988840"/>
            <a:ext cx="8005214" cy="4500735"/>
            <a:chOff x="611560" y="1988840"/>
            <a:chExt cx="8005214" cy="4500735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988840"/>
              <a:ext cx="8005214" cy="4500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ular Callout 7"/>
            <p:cNvSpPr>
              <a:spLocks noChangeArrowheads="1"/>
            </p:cNvSpPr>
            <p:nvPr/>
          </p:nvSpPr>
          <p:spPr bwMode="auto">
            <a:xfrm>
              <a:off x="4773651" y="3861048"/>
              <a:ext cx="3758789" cy="821575"/>
            </a:xfrm>
            <a:prstGeom prst="wedgeRoundRectCallout">
              <a:avLst>
                <a:gd name="adj1" fmla="val -58156"/>
                <a:gd name="adj2" fmla="val -48996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Always select “View/Manage”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to update supplier information</a:t>
              </a:r>
            </a:p>
          </p:txBody>
        </p:sp>
        <p:sp>
          <p:nvSpPr>
            <p:cNvPr id="12" name="Rounded Rectangular Callout 11"/>
            <p:cNvSpPr>
              <a:spLocks noChangeArrowheads="1"/>
            </p:cNvSpPr>
            <p:nvPr/>
          </p:nvSpPr>
          <p:spPr bwMode="auto">
            <a:xfrm>
              <a:off x="2359341" y="5419722"/>
              <a:ext cx="2738352" cy="612068"/>
            </a:xfrm>
            <a:prstGeom prst="wedgeRoundRectCallout">
              <a:avLst>
                <a:gd name="adj1" fmla="val -68153"/>
                <a:gd name="adj2" fmla="val -263890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Verify supplier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dministrator 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9512" y="1517620"/>
            <a:ext cx="6550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Add: </a:t>
            </a:r>
            <a:r>
              <a:rPr lang="en-US" sz="2000" i="1" u="sng" dirty="0" smtClean="0"/>
              <a:t>Re-certification Audit Data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307954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35</a:t>
            </a:fld>
            <a:endParaRPr lang="en-US" sz="800">
              <a:solidFill>
                <a:srgbClr val="71798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32798" y="1988840"/>
            <a:ext cx="7983976" cy="4488795"/>
            <a:chOff x="632798" y="1988840"/>
            <a:chExt cx="7983976" cy="4488795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798" y="1988840"/>
              <a:ext cx="7983976" cy="4488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ular Callout 7"/>
            <p:cNvSpPr>
              <a:spLocks noChangeArrowheads="1"/>
            </p:cNvSpPr>
            <p:nvPr/>
          </p:nvSpPr>
          <p:spPr bwMode="auto">
            <a:xfrm>
              <a:off x="4589756" y="2852936"/>
              <a:ext cx="3758789" cy="821575"/>
            </a:xfrm>
            <a:prstGeom prst="wedgeRoundRectCallout">
              <a:avLst>
                <a:gd name="adj1" fmla="val -59489"/>
                <a:gd name="adj2" fmla="val -88636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Click “Refresh” to update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data m</a:t>
              </a:r>
              <a:r>
                <a:rPr lang="en-GB" sz="1800" kern="0" dirty="0" err="1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aintained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 by the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Supplier Administrator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2" name="Rounded Rectangular Callout 11"/>
            <p:cNvSpPr>
              <a:spLocks noChangeArrowheads="1"/>
            </p:cNvSpPr>
            <p:nvPr/>
          </p:nvSpPr>
          <p:spPr bwMode="auto">
            <a:xfrm>
              <a:off x="3687658" y="4149080"/>
              <a:ext cx="2972574" cy="612068"/>
            </a:xfrm>
            <a:prstGeom prst="wedgeRoundRectCallout">
              <a:avLst>
                <a:gd name="adj1" fmla="val -62675"/>
                <a:gd name="adj2" fmla="val -171797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Ensure all information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is correct and up to date.</a:t>
              </a:r>
            </a:p>
          </p:txBody>
        </p:sp>
        <p:sp>
          <p:nvSpPr>
            <p:cNvPr id="13" name="Rounded Rectangular Callout 12"/>
            <p:cNvSpPr>
              <a:spLocks noChangeArrowheads="1"/>
            </p:cNvSpPr>
            <p:nvPr/>
          </p:nvSpPr>
          <p:spPr bwMode="auto">
            <a:xfrm>
              <a:off x="1887458" y="5193196"/>
              <a:ext cx="2108478" cy="612068"/>
            </a:xfrm>
            <a:prstGeom prst="wedgeRoundRectCallout">
              <a:avLst>
                <a:gd name="adj1" fmla="val -52707"/>
                <a:gd name="adj2" fmla="val -263890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 save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any changes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9512" y="1517620"/>
            <a:ext cx="6550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Add: </a:t>
            </a:r>
            <a:r>
              <a:rPr lang="en-US" sz="2000" i="1" u="sng" dirty="0" smtClean="0"/>
              <a:t>Re-certification Audit Data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381976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36</a:t>
            </a:fld>
            <a:endParaRPr lang="en-US" sz="800">
              <a:solidFill>
                <a:srgbClr val="71798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32798" y="1988840"/>
            <a:ext cx="7983976" cy="4488794"/>
            <a:chOff x="632798" y="1988840"/>
            <a:chExt cx="7983976" cy="4488794"/>
          </a:xfrm>
        </p:grpSpPr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798" y="1988840"/>
              <a:ext cx="7983976" cy="4488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ular Callout 11"/>
            <p:cNvSpPr>
              <a:spLocks noChangeArrowheads="1"/>
            </p:cNvSpPr>
            <p:nvPr/>
          </p:nvSpPr>
          <p:spPr bwMode="auto">
            <a:xfrm>
              <a:off x="5148064" y="3927202"/>
              <a:ext cx="3096344" cy="941957"/>
            </a:xfrm>
            <a:prstGeom prst="wedgeRoundRectCallout">
              <a:avLst>
                <a:gd name="adj1" fmla="val -61411"/>
                <a:gd name="adj2" fmla="val 129040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All other data entry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is the same as for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“</a:t>
              </a:r>
              <a:r>
                <a:rPr lang="en-GB" sz="1800" i="1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Initial Audit Data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”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9512" y="1517620"/>
            <a:ext cx="6550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Add: </a:t>
            </a:r>
            <a:r>
              <a:rPr lang="en-US" sz="2000" i="1" u="sng" dirty="0" smtClean="0"/>
              <a:t>Re-certification Audit Data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173527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37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6254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Add: </a:t>
            </a:r>
            <a:r>
              <a:rPr lang="en-US" sz="2000" i="1" u="sng" dirty="0" smtClean="0"/>
              <a:t>Surveillance Audit Data</a:t>
            </a:r>
            <a:endParaRPr lang="en-US" sz="2000" i="1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539552" y="1939299"/>
            <a:ext cx="8092008" cy="4549533"/>
            <a:chOff x="539552" y="1939299"/>
            <a:chExt cx="8092008" cy="454953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939299"/>
              <a:ext cx="8092008" cy="4549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ular Callout 7"/>
            <p:cNvSpPr>
              <a:spLocks noChangeArrowheads="1"/>
            </p:cNvSpPr>
            <p:nvPr/>
          </p:nvSpPr>
          <p:spPr bwMode="auto">
            <a:xfrm>
              <a:off x="2739077" y="3933056"/>
              <a:ext cx="1512168" cy="996950"/>
            </a:xfrm>
            <a:prstGeom prst="wedgeRoundRectCallout">
              <a:avLst>
                <a:gd name="adj1" fmla="val -149318"/>
                <a:gd name="adj2" fmla="val -176476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access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957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38</a:t>
            </a:fld>
            <a:endParaRPr lang="en-US" sz="800">
              <a:solidFill>
                <a:srgbClr val="71798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3832" y="1988840"/>
            <a:ext cx="8399234" cy="4515017"/>
            <a:chOff x="573832" y="1988840"/>
            <a:chExt cx="8399234" cy="4515017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32" y="1988840"/>
              <a:ext cx="8030616" cy="4515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ular Callout 7"/>
            <p:cNvSpPr>
              <a:spLocks noChangeArrowheads="1"/>
            </p:cNvSpPr>
            <p:nvPr/>
          </p:nvSpPr>
          <p:spPr bwMode="auto">
            <a:xfrm>
              <a:off x="6084168" y="2276872"/>
              <a:ext cx="2880320" cy="720080"/>
            </a:xfrm>
            <a:prstGeom prst="wedgeRoundRectCallout">
              <a:avLst>
                <a:gd name="adj1" fmla="val -100019"/>
                <a:gd name="adj2" fmla="val 62404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 add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2" name="Rounded Rectangular Callout 11"/>
            <p:cNvSpPr>
              <a:spLocks noChangeArrowheads="1"/>
            </p:cNvSpPr>
            <p:nvPr/>
          </p:nvSpPr>
          <p:spPr bwMode="auto">
            <a:xfrm>
              <a:off x="6092746" y="4581128"/>
              <a:ext cx="2880320" cy="720080"/>
            </a:xfrm>
            <a:prstGeom prst="wedgeRoundRectCallout">
              <a:avLst>
                <a:gd name="adj1" fmla="val -113216"/>
                <a:gd name="adj2" fmla="val -110172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Note “ </a:t>
              </a:r>
              <a:r>
                <a:rPr lang="en-GB" sz="1800" kern="0" dirty="0" smtClean="0">
                  <a:solidFill>
                    <a:srgbClr val="FF0000"/>
                  </a:solidFill>
                  <a:latin typeface="Verdana" pitchFamily="34" charset="0"/>
                  <a:ea typeface="+mn-ea"/>
                </a:rPr>
                <a:t>*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 ” and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meanings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3" name="Rounded Rectangular Callout 12"/>
            <p:cNvSpPr>
              <a:spLocks noChangeArrowheads="1"/>
            </p:cNvSpPr>
            <p:nvPr/>
          </p:nvSpPr>
          <p:spPr bwMode="auto">
            <a:xfrm>
              <a:off x="6084168" y="5517232"/>
              <a:ext cx="2880320" cy="720080"/>
            </a:xfrm>
            <a:prstGeom prst="wedgeRoundRectCallout">
              <a:avLst>
                <a:gd name="adj1" fmla="val -96690"/>
                <a:gd name="adj2" fmla="val -58732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Saved entries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n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ot yet published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9512" y="1517620"/>
            <a:ext cx="6387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Add: </a:t>
            </a:r>
            <a:r>
              <a:rPr lang="en-US" sz="2000" i="1" u="sng" dirty="0" smtClean="0"/>
              <a:t>Surveillance Audit Data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7434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39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517620"/>
            <a:ext cx="6387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Add: </a:t>
            </a:r>
            <a:r>
              <a:rPr lang="en-US" sz="2000" i="1" u="sng" dirty="0" smtClean="0"/>
              <a:t>Surveillance Audit Data</a:t>
            </a:r>
            <a:endParaRPr lang="en-US" sz="2000" i="1" u="sng" dirty="0"/>
          </a:p>
        </p:txBody>
      </p:sp>
      <p:grpSp>
        <p:nvGrpSpPr>
          <p:cNvPr id="2" name="Group 1"/>
          <p:cNvGrpSpPr/>
          <p:nvPr/>
        </p:nvGrpSpPr>
        <p:grpSpPr>
          <a:xfrm>
            <a:off x="573833" y="1988840"/>
            <a:ext cx="8030616" cy="4515017"/>
            <a:chOff x="573833" y="1988840"/>
            <a:chExt cx="8030616" cy="4515017"/>
          </a:xfrm>
        </p:grpSpPr>
        <p:pic>
          <p:nvPicPr>
            <p:cNvPr id="12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33" y="1988840"/>
              <a:ext cx="8030616" cy="4515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ular Callout 7"/>
            <p:cNvSpPr>
              <a:spLocks noChangeArrowheads="1"/>
            </p:cNvSpPr>
            <p:nvPr/>
          </p:nvSpPr>
          <p:spPr bwMode="auto">
            <a:xfrm>
              <a:off x="4746583" y="3068960"/>
              <a:ext cx="3707904" cy="1152128"/>
            </a:xfrm>
            <a:prstGeom prst="wedgeRoundRectCallout">
              <a:avLst>
                <a:gd name="adj1" fmla="val -79542"/>
                <a:gd name="adj2" fmla="val 10434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Surveillance</a:t>
              </a: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 entry requires that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baseline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data is brought forward from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baseline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an existing certification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4" name="Rounded Rectangular Callout 13"/>
            <p:cNvSpPr>
              <a:spLocks noChangeArrowheads="1"/>
            </p:cNvSpPr>
            <p:nvPr/>
          </p:nvSpPr>
          <p:spPr bwMode="auto">
            <a:xfrm>
              <a:off x="827584" y="5373216"/>
              <a:ext cx="3312368" cy="1080120"/>
            </a:xfrm>
            <a:prstGeom prst="wedgeRoundRectCallout">
              <a:avLst>
                <a:gd name="adj1" fmla="val -43293"/>
                <a:gd name="adj2" fmla="val -279652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b="1" kern="0" dirty="0" smtClean="0">
                  <a:solidFill>
                    <a:srgbClr val="FF0000"/>
                  </a:solidFill>
                  <a:latin typeface="Verdana" pitchFamily="34" charset="0"/>
                  <a:ea typeface="+mn-ea"/>
                </a:rPr>
                <a:t>WARNING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b="1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DO NOT 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use “Modify” to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add a NEW re-certification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or surveillance audit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2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1030124"/>
            <a:ext cx="8640762" cy="709612"/>
          </a:xfrm>
        </p:spPr>
        <p:txBody>
          <a:bodyPr/>
          <a:lstStyle/>
          <a:p>
            <a:pPr eaLnBrk="1" hangingPunct="1"/>
            <a:r>
              <a:rPr lang="en-US" dirty="0" smtClean="0"/>
              <a:t>OASIS User Training for Certification Bodies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4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39681"/>
            <a:ext cx="3448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Part 2 – Applications Section</a:t>
            </a:r>
            <a:endParaRPr lang="en-US" sz="2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355821" y="1866885"/>
            <a:ext cx="4656659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Training Content: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Overview</a:t>
            </a:r>
            <a:r>
              <a:rPr lang="en-US" dirty="0">
                <a:sym typeface="Wingdings" pitchFamily="2" charset="2"/>
              </a:rPr>
              <a:t> 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The Main Screen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Certificate / Assessment Add or </a:t>
            </a:r>
            <a:r>
              <a:rPr lang="en-US" dirty="0" smtClean="0"/>
              <a:t>Transfer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Certificate / Assessment Modify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Certificate / Assessment View Details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Manage Feedback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Reports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Aggregate ARS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Auditor Capacity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Certificate Issue Dates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Days to Upload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Supplier Admins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Supplier View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Users – Manage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Help - CB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1688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40</a:t>
            </a:fld>
            <a:endParaRPr lang="en-US" sz="800">
              <a:solidFill>
                <a:srgbClr val="71798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1560" y="1988840"/>
            <a:ext cx="8005214" cy="4500735"/>
            <a:chOff x="611560" y="1988840"/>
            <a:chExt cx="8005214" cy="4500735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988840"/>
              <a:ext cx="8005214" cy="4500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ular Callout 7"/>
            <p:cNvSpPr>
              <a:spLocks noChangeArrowheads="1"/>
            </p:cNvSpPr>
            <p:nvPr/>
          </p:nvSpPr>
          <p:spPr bwMode="auto">
            <a:xfrm>
              <a:off x="5076056" y="3068960"/>
              <a:ext cx="2520280" cy="792088"/>
            </a:xfrm>
            <a:prstGeom prst="wedgeRoundRectCallout">
              <a:avLst>
                <a:gd name="adj1" fmla="val -97788"/>
                <a:gd name="adj2" fmla="val -27519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Enter parameters,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then click “Search”</a:t>
              </a:r>
            </a:p>
          </p:txBody>
        </p:sp>
        <p:sp>
          <p:nvSpPr>
            <p:cNvPr id="12" name="Rounded Rectangular Callout 11"/>
            <p:cNvSpPr>
              <a:spLocks noChangeArrowheads="1"/>
            </p:cNvSpPr>
            <p:nvPr/>
          </p:nvSpPr>
          <p:spPr bwMode="auto">
            <a:xfrm>
              <a:off x="3597844" y="4653136"/>
              <a:ext cx="3592096" cy="1224136"/>
            </a:xfrm>
            <a:prstGeom prst="wedgeRoundRectCallout">
              <a:avLst>
                <a:gd name="adj1" fmla="val -48941"/>
                <a:gd name="adj2" fmla="val -153379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Search auto-filters</a:t>
              </a: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 to only list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certificates that are issued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by your CB organization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9512" y="1517620"/>
            <a:ext cx="6387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Add: </a:t>
            </a:r>
            <a:r>
              <a:rPr lang="en-US" sz="2000" i="1" u="sng" dirty="0" smtClean="0"/>
              <a:t>Surveillance Audit Data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237854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41</a:t>
            </a:fld>
            <a:endParaRPr lang="en-US" sz="800">
              <a:solidFill>
                <a:srgbClr val="71798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1560" y="1988840"/>
            <a:ext cx="8005214" cy="4500735"/>
            <a:chOff x="611560" y="1988840"/>
            <a:chExt cx="8005214" cy="4500735"/>
          </a:xfrm>
        </p:grpSpPr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988840"/>
              <a:ext cx="8005214" cy="4500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ular Callout 7"/>
            <p:cNvSpPr>
              <a:spLocks noChangeArrowheads="1"/>
            </p:cNvSpPr>
            <p:nvPr/>
          </p:nvSpPr>
          <p:spPr bwMode="auto">
            <a:xfrm>
              <a:off x="5724128" y="5589146"/>
              <a:ext cx="2520280" cy="648166"/>
            </a:xfrm>
            <a:prstGeom prst="wedgeRoundRectCallout">
              <a:avLst>
                <a:gd name="adj1" fmla="val 46345"/>
                <a:gd name="adj2" fmla="val -150865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Then click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“Select”</a:t>
              </a:r>
            </a:p>
          </p:txBody>
        </p:sp>
        <p:sp>
          <p:nvSpPr>
            <p:cNvPr id="12" name="Rounded Rectangular Callout 11"/>
            <p:cNvSpPr>
              <a:spLocks noChangeArrowheads="1"/>
            </p:cNvSpPr>
            <p:nvPr/>
          </p:nvSpPr>
          <p:spPr bwMode="auto">
            <a:xfrm>
              <a:off x="2359341" y="4797152"/>
              <a:ext cx="2738352" cy="612068"/>
            </a:xfrm>
            <a:prstGeom prst="wedgeRoundRectCallout">
              <a:avLst>
                <a:gd name="adj1" fmla="val -75014"/>
                <a:gd name="adj2" fmla="val -263890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Select correct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certification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9512" y="1517620"/>
            <a:ext cx="6239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Add: </a:t>
            </a:r>
            <a:r>
              <a:rPr lang="en-US" sz="2000" i="1" u="sng" dirty="0" smtClean="0"/>
              <a:t>Surveillance Audit Data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25998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42</a:t>
            </a:fld>
            <a:endParaRPr lang="en-US" sz="800">
              <a:solidFill>
                <a:srgbClr val="71798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39427" y="1988840"/>
            <a:ext cx="8109037" cy="4437653"/>
            <a:chOff x="639427" y="1988840"/>
            <a:chExt cx="8109037" cy="4437653"/>
          </a:xfrm>
        </p:grpSpPr>
        <p:pic>
          <p:nvPicPr>
            <p:cNvPr id="9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27" y="1988840"/>
              <a:ext cx="7893013" cy="4437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ular Callout 11"/>
            <p:cNvSpPr>
              <a:spLocks noChangeArrowheads="1"/>
            </p:cNvSpPr>
            <p:nvPr/>
          </p:nvSpPr>
          <p:spPr bwMode="auto">
            <a:xfrm>
              <a:off x="4932040" y="3284984"/>
              <a:ext cx="3816424" cy="1728192"/>
            </a:xfrm>
            <a:prstGeom prst="wedgeRoundRectCallout">
              <a:avLst>
                <a:gd name="adj1" fmla="val -47983"/>
                <a:gd name="adj2" fmla="val -86313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Certification</a:t>
              </a: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 data may be edited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by clicking this Green button.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 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Note:  Editing the certification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data requires re-issuance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of the certificate.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9512" y="1517620"/>
            <a:ext cx="6239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Add: </a:t>
            </a:r>
            <a:r>
              <a:rPr lang="en-US" sz="2000" i="1" u="sng" dirty="0" smtClean="0"/>
              <a:t>Surveillance Audit Data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426378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43</a:t>
            </a:fld>
            <a:endParaRPr lang="en-US" sz="800">
              <a:solidFill>
                <a:srgbClr val="71798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65199" y="1988840"/>
            <a:ext cx="7813431" cy="4392910"/>
            <a:chOff x="665199" y="1988840"/>
            <a:chExt cx="7813431" cy="4392910"/>
          </a:xfrm>
        </p:grpSpPr>
        <p:pic>
          <p:nvPicPr>
            <p:cNvPr id="7" name="Picture 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99" y="1988840"/>
              <a:ext cx="7813431" cy="439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ular Callout 7"/>
            <p:cNvSpPr>
              <a:spLocks noChangeArrowheads="1"/>
            </p:cNvSpPr>
            <p:nvPr/>
          </p:nvSpPr>
          <p:spPr bwMode="auto">
            <a:xfrm>
              <a:off x="4932040" y="4841893"/>
              <a:ext cx="3384376" cy="984103"/>
            </a:xfrm>
            <a:prstGeom prst="wedgeRoundRectCallout">
              <a:avLst>
                <a:gd name="adj1" fmla="val -55045"/>
                <a:gd name="adj2" fmla="val -147311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Warning when</a:t>
              </a: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 changing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certification data.  Click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“OK” to proceed.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9512" y="1517620"/>
            <a:ext cx="6239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Add: </a:t>
            </a:r>
            <a:r>
              <a:rPr lang="en-US" sz="2000" i="1" u="sng" dirty="0" smtClean="0"/>
              <a:t>Surveillance Audit Data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21260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44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517620"/>
            <a:ext cx="6239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Add: </a:t>
            </a:r>
            <a:r>
              <a:rPr lang="en-US" sz="2000" i="1" u="sng" dirty="0" smtClean="0"/>
              <a:t>Surveillance Audit Data</a:t>
            </a:r>
            <a:endParaRPr lang="en-US" sz="2000" i="1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611557" y="1988840"/>
            <a:ext cx="7992889" cy="4493806"/>
            <a:chOff x="611557" y="1988840"/>
            <a:chExt cx="7992889" cy="4493806"/>
          </a:xfrm>
        </p:grpSpPr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57" y="1988840"/>
              <a:ext cx="7992889" cy="4493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ular Callout 7"/>
            <p:cNvSpPr>
              <a:spLocks noChangeArrowheads="1"/>
            </p:cNvSpPr>
            <p:nvPr/>
          </p:nvSpPr>
          <p:spPr bwMode="auto">
            <a:xfrm>
              <a:off x="4499992" y="3140968"/>
              <a:ext cx="3960440" cy="853435"/>
            </a:xfrm>
            <a:prstGeom prst="wedgeRoundRectCallout">
              <a:avLst>
                <a:gd name="adj1" fmla="val -61665"/>
                <a:gd name="adj2" fmla="val -32502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When certification data is edited,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enter the certificate’s reissue date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9" name="Rounded Rectangular Callout 8"/>
            <p:cNvSpPr>
              <a:spLocks noChangeArrowheads="1"/>
            </p:cNvSpPr>
            <p:nvPr/>
          </p:nvSpPr>
          <p:spPr bwMode="auto">
            <a:xfrm>
              <a:off x="4499992" y="5633981"/>
              <a:ext cx="3384376" cy="819355"/>
            </a:xfrm>
            <a:prstGeom prst="wedgeRoundRectCallout">
              <a:avLst>
                <a:gd name="adj1" fmla="val -115070"/>
                <a:gd name="adj2" fmla="val -65250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The revised certificate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must be</a:t>
              </a: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 uploaded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3" name="Rounded Rectangular Callout 12"/>
            <p:cNvSpPr>
              <a:spLocks noChangeArrowheads="1"/>
            </p:cNvSpPr>
            <p:nvPr/>
          </p:nvSpPr>
          <p:spPr bwMode="auto">
            <a:xfrm>
              <a:off x="4499992" y="4255370"/>
              <a:ext cx="3384376" cy="819355"/>
            </a:xfrm>
            <a:prstGeom prst="wedgeRoundRectCallout">
              <a:avLst>
                <a:gd name="adj1" fmla="val -84299"/>
                <a:gd name="adj2" fmla="val 29300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Example scope change.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419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45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234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Transfer</a:t>
            </a:r>
            <a:endParaRPr lang="en-US" sz="2000" i="1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569168" y="1988840"/>
            <a:ext cx="7963271" cy="4477154"/>
            <a:chOff x="569168" y="1988840"/>
            <a:chExt cx="7963271" cy="4477154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168" y="1988840"/>
              <a:ext cx="7963271" cy="4477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ular Callout 7"/>
            <p:cNvSpPr>
              <a:spLocks noChangeArrowheads="1"/>
            </p:cNvSpPr>
            <p:nvPr/>
          </p:nvSpPr>
          <p:spPr bwMode="auto">
            <a:xfrm>
              <a:off x="2739077" y="4077072"/>
              <a:ext cx="1512168" cy="996950"/>
            </a:xfrm>
            <a:prstGeom prst="wedgeRoundRectCallout">
              <a:avLst>
                <a:gd name="adj1" fmla="val -143439"/>
                <a:gd name="adj2" fmla="val -149724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access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619672" y="5445224"/>
              <a:ext cx="6336704" cy="911052"/>
              <a:chOff x="1619672" y="5445224"/>
              <a:chExt cx="6336704" cy="911052"/>
            </a:xfrm>
          </p:grpSpPr>
          <p:sp>
            <p:nvSpPr>
              <p:cNvPr id="11" name="Rounded Rectangle 10"/>
              <p:cNvSpPr/>
              <p:nvPr/>
            </p:nvSpPr>
            <p:spPr bwMode="auto">
              <a:xfrm>
                <a:off x="1619672" y="5445224"/>
                <a:ext cx="6336704" cy="911052"/>
              </a:xfrm>
              <a:prstGeom prst="roundRect">
                <a:avLst/>
              </a:prstGeom>
              <a:solidFill>
                <a:srgbClr val="BDC8D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696018" y="5713511"/>
                <a:ext cx="61840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2">
                        <a:lumMod val="1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Enables the transfer of certificate(s) from one CB to another</a:t>
                </a:r>
                <a:endParaRPr lang="en-US" sz="1400" dirty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643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46</a:t>
            </a:fld>
            <a:endParaRPr lang="en-US" sz="800">
              <a:solidFill>
                <a:srgbClr val="71798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69169" y="1988840"/>
            <a:ext cx="8026701" cy="4477154"/>
            <a:chOff x="569169" y="1988840"/>
            <a:chExt cx="8026701" cy="4477154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169" y="1988840"/>
              <a:ext cx="7963271" cy="4477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ular Callout 7"/>
            <p:cNvSpPr>
              <a:spLocks noChangeArrowheads="1"/>
            </p:cNvSpPr>
            <p:nvPr/>
          </p:nvSpPr>
          <p:spPr bwMode="auto">
            <a:xfrm>
              <a:off x="5652120" y="2276872"/>
              <a:ext cx="2880320" cy="1008112"/>
            </a:xfrm>
            <a:prstGeom prst="wedgeRoundRectCallout">
              <a:avLst>
                <a:gd name="adj1" fmla="val -81754"/>
                <a:gd name="adj2" fmla="val 44760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 transfer a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certificate(s) to your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CB organization.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2" name="Rounded Rectangular Callout 11"/>
            <p:cNvSpPr>
              <a:spLocks noChangeArrowheads="1"/>
            </p:cNvSpPr>
            <p:nvPr/>
          </p:nvSpPr>
          <p:spPr bwMode="auto">
            <a:xfrm>
              <a:off x="4139952" y="4437112"/>
              <a:ext cx="4455918" cy="1368152"/>
            </a:xfrm>
            <a:prstGeom prst="wedgeRoundRectCallout">
              <a:avLst>
                <a:gd name="adj1" fmla="val -40650"/>
                <a:gd name="adj2" fmla="val -123786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endParaRP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Two types of transfers are possible:</a:t>
              </a:r>
            </a:p>
            <a:p>
              <a:pPr marL="742950" lvl="1" indent="-285750" eaLnBrk="0" fontAlgn="auto" hangingPunct="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Individual certificate transfers</a:t>
              </a:r>
            </a:p>
            <a:p>
              <a:pPr marL="742950" lvl="1" indent="-285750" eaLnBrk="0" fontAlgn="auto" hangingPunct="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Mass transfers resulting from </a:t>
              </a:r>
            </a:p>
            <a:p>
              <a:pPr marR="0" lvl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GB" sz="1800" kern="0" dirty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	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 CB merger/acquisition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79512" y="1517620"/>
            <a:ext cx="234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Transfer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23607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47</a:t>
            </a:fld>
            <a:endParaRPr lang="en-US" sz="800">
              <a:solidFill>
                <a:srgbClr val="71798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9552" y="2012330"/>
            <a:ext cx="7898976" cy="4441006"/>
            <a:chOff x="539552" y="2012330"/>
            <a:chExt cx="7898976" cy="4441006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012330"/>
              <a:ext cx="7898976" cy="4441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ular Callout 7"/>
            <p:cNvSpPr>
              <a:spLocks noChangeArrowheads="1"/>
            </p:cNvSpPr>
            <p:nvPr/>
          </p:nvSpPr>
          <p:spPr bwMode="auto">
            <a:xfrm>
              <a:off x="5220072" y="2852936"/>
              <a:ext cx="2880320" cy="1008112"/>
            </a:xfrm>
            <a:prstGeom prst="wedgeRoundRectCallout">
              <a:avLst>
                <a:gd name="adj1" fmla="val -82624"/>
                <a:gd name="adj2" fmla="val -18609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Select the audit type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that was conducted to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support the transfer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79512" y="1517620"/>
            <a:ext cx="6004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Transfer:  </a:t>
            </a:r>
            <a:r>
              <a:rPr lang="en-US" sz="2000" i="1" u="sng" dirty="0" smtClean="0"/>
              <a:t>Individual Certificate Transfers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291811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48</a:t>
            </a:fld>
            <a:endParaRPr lang="en-US" sz="800">
              <a:solidFill>
                <a:srgbClr val="71798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9552" y="2038227"/>
            <a:ext cx="7980992" cy="4487117"/>
            <a:chOff x="539552" y="2038227"/>
            <a:chExt cx="7980992" cy="4487117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038227"/>
              <a:ext cx="7980992" cy="4487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ular Callout 7"/>
            <p:cNvSpPr>
              <a:spLocks noChangeArrowheads="1"/>
            </p:cNvSpPr>
            <p:nvPr/>
          </p:nvSpPr>
          <p:spPr bwMode="auto">
            <a:xfrm>
              <a:off x="5220072" y="2852936"/>
              <a:ext cx="2880320" cy="936104"/>
            </a:xfrm>
            <a:prstGeom prst="wedgeRoundRectCallout">
              <a:avLst>
                <a:gd name="adj1" fmla="val -83867"/>
                <a:gd name="adj2" fmla="val -20783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Search for the existing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certificate – published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by a different CB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79512" y="1517620"/>
            <a:ext cx="6004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Transfer:  </a:t>
            </a:r>
            <a:r>
              <a:rPr lang="en-US" sz="2000" i="1" u="sng" dirty="0" smtClean="0"/>
              <a:t>Individual Certificate Transfers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413523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49</a:t>
            </a:fld>
            <a:endParaRPr lang="en-US" sz="800">
              <a:solidFill>
                <a:srgbClr val="71798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1216" y="1988840"/>
            <a:ext cx="7859216" cy="4418651"/>
            <a:chOff x="601216" y="1988840"/>
            <a:chExt cx="7859216" cy="4418651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" y="1988840"/>
              <a:ext cx="7859216" cy="4418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ular Callout 7"/>
            <p:cNvSpPr>
              <a:spLocks noChangeArrowheads="1"/>
            </p:cNvSpPr>
            <p:nvPr/>
          </p:nvSpPr>
          <p:spPr bwMode="auto">
            <a:xfrm>
              <a:off x="4283968" y="5373216"/>
              <a:ext cx="2880320" cy="936104"/>
            </a:xfrm>
            <a:prstGeom prst="wedgeRoundRectCallout">
              <a:avLst>
                <a:gd name="adj1" fmla="val -118222"/>
                <a:gd name="adj2" fmla="val -109097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Select the certificate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to be transferred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79512" y="1517620"/>
            <a:ext cx="6004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Transfer:  </a:t>
            </a:r>
            <a:r>
              <a:rPr lang="en-US" sz="2000" i="1" u="sng" dirty="0" smtClean="0"/>
              <a:t>Individual Certificate Transfers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7682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5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The Main Screen – CB Users</a:t>
            </a:r>
            <a:endParaRPr lang="en-US" sz="2000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591208" y="1939299"/>
            <a:ext cx="8092008" cy="4549533"/>
            <a:chOff x="591208" y="1939299"/>
            <a:chExt cx="8092008" cy="454953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208" y="1939299"/>
              <a:ext cx="8092008" cy="4549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ounded Rectangular Callout 5"/>
            <p:cNvSpPr>
              <a:spLocks noChangeArrowheads="1"/>
            </p:cNvSpPr>
            <p:nvPr/>
          </p:nvSpPr>
          <p:spPr bwMode="auto">
            <a:xfrm>
              <a:off x="2593876" y="4725144"/>
              <a:ext cx="2101788" cy="720080"/>
            </a:xfrm>
            <a:prstGeom prst="wedgeRoundRectCallout">
              <a:avLst>
                <a:gd name="adj1" fmla="val -96901"/>
                <a:gd name="adj2" fmla="val -25514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Data Search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(Public) Section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8" name="Rounded Rectangular Callout 7"/>
            <p:cNvSpPr>
              <a:spLocks noChangeArrowheads="1"/>
            </p:cNvSpPr>
            <p:nvPr/>
          </p:nvSpPr>
          <p:spPr bwMode="auto">
            <a:xfrm>
              <a:off x="2593876" y="3645024"/>
              <a:ext cx="2101788" cy="720080"/>
            </a:xfrm>
            <a:prstGeom prst="wedgeRoundRectCallout">
              <a:avLst>
                <a:gd name="adj1" fmla="val -98110"/>
                <a:gd name="adj2" fmla="val -23751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CB Applications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Section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1619672" y="5661249"/>
              <a:ext cx="6336704" cy="720080"/>
            </a:xfrm>
            <a:prstGeom prst="roundRect">
              <a:avLst/>
            </a:prstGeom>
            <a:solidFill>
              <a:srgbClr val="BDC8D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96018" y="5733256"/>
              <a:ext cx="6184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Refer to OASIS User Training for Certification Bodies Part 1</a:t>
              </a:r>
            </a:p>
            <a:p>
              <a:pPr algn="ctr"/>
              <a:r>
                <a:rPr lang="en-US" sz="1400" dirty="0" smtClean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for new user registration and general login instructions.</a:t>
              </a:r>
              <a:endParaRPr lang="en-US" sz="1400" dirty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05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50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517620"/>
            <a:ext cx="6004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Transfer:  </a:t>
            </a:r>
            <a:r>
              <a:rPr lang="en-US" sz="2000" i="1" u="sng" dirty="0" smtClean="0"/>
              <a:t>Individual Certificate Transfers</a:t>
            </a:r>
            <a:endParaRPr lang="en-US" sz="2000" i="1" u="sng" dirty="0"/>
          </a:p>
        </p:txBody>
      </p:sp>
      <p:grpSp>
        <p:nvGrpSpPr>
          <p:cNvPr id="2" name="Group 1"/>
          <p:cNvGrpSpPr/>
          <p:nvPr/>
        </p:nvGrpSpPr>
        <p:grpSpPr>
          <a:xfrm>
            <a:off x="603565" y="1988840"/>
            <a:ext cx="7856867" cy="4417331"/>
            <a:chOff x="603565" y="1988840"/>
            <a:chExt cx="7856867" cy="4417331"/>
          </a:xfrm>
        </p:grpSpPr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65" y="1988840"/>
              <a:ext cx="7856867" cy="4417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ular Callout 9"/>
            <p:cNvSpPr>
              <a:spLocks noChangeArrowheads="1"/>
            </p:cNvSpPr>
            <p:nvPr/>
          </p:nvSpPr>
          <p:spPr bwMode="auto">
            <a:xfrm>
              <a:off x="4860032" y="2996951"/>
              <a:ext cx="3312368" cy="1200553"/>
            </a:xfrm>
            <a:prstGeom prst="wedgeRoundRectCallout">
              <a:avLst>
                <a:gd name="adj1" fmla="val -47983"/>
                <a:gd name="adj2" fmla="val -86313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Click the Green</a:t>
              </a: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 button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to edit the 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certification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data and re-issue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the certificate.</a:t>
              </a:r>
              <a:endPara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213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51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517620"/>
            <a:ext cx="6004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Transfer:  </a:t>
            </a:r>
            <a:r>
              <a:rPr lang="en-US" sz="2000" i="1" u="sng" dirty="0" smtClean="0"/>
              <a:t>Individual Certificate Transfers</a:t>
            </a:r>
            <a:endParaRPr lang="en-US" sz="2000" i="1" u="sng" dirty="0"/>
          </a:p>
        </p:txBody>
      </p:sp>
      <p:grpSp>
        <p:nvGrpSpPr>
          <p:cNvPr id="2" name="Group 1"/>
          <p:cNvGrpSpPr/>
          <p:nvPr/>
        </p:nvGrpSpPr>
        <p:grpSpPr>
          <a:xfrm>
            <a:off x="603565" y="1988840"/>
            <a:ext cx="7813432" cy="4392910"/>
            <a:chOff x="603565" y="1988840"/>
            <a:chExt cx="7813432" cy="4392910"/>
          </a:xfrm>
        </p:grpSpPr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65" y="1988840"/>
              <a:ext cx="7813432" cy="439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ular Callout 11"/>
            <p:cNvSpPr>
              <a:spLocks noChangeArrowheads="1"/>
            </p:cNvSpPr>
            <p:nvPr/>
          </p:nvSpPr>
          <p:spPr bwMode="auto">
            <a:xfrm>
              <a:off x="4932040" y="4841893"/>
              <a:ext cx="3384376" cy="984103"/>
            </a:xfrm>
            <a:prstGeom prst="wedgeRoundRectCallout">
              <a:avLst>
                <a:gd name="adj1" fmla="val -19144"/>
                <a:gd name="adj2" fmla="val -135855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Click “OK” to proceed.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74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52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517620"/>
            <a:ext cx="6004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Transfer:  </a:t>
            </a:r>
            <a:r>
              <a:rPr lang="en-US" sz="2000" i="1" u="sng" dirty="0" smtClean="0"/>
              <a:t>Individual Certificate Transfers</a:t>
            </a:r>
            <a:endParaRPr lang="en-US" sz="2000" i="1" u="sng" dirty="0"/>
          </a:p>
        </p:txBody>
      </p:sp>
      <p:grpSp>
        <p:nvGrpSpPr>
          <p:cNvPr id="2" name="Group 1"/>
          <p:cNvGrpSpPr/>
          <p:nvPr/>
        </p:nvGrpSpPr>
        <p:grpSpPr>
          <a:xfrm>
            <a:off x="605408" y="1988840"/>
            <a:ext cx="7811589" cy="4391875"/>
            <a:chOff x="605408" y="1988840"/>
            <a:chExt cx="7811589" cy="4391875"/>
          </a:xfrm>
        </p:grpSpPr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08" y="1988840"/>
              <a:ext cx="7811589" cy="439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ular Callout 7"/>
            <p:cNvSpPr>
              <a:spLocks noChangeArrowheads="1"/>
            </p:cNvSpPr>
            <p:nvPr/>
          </p:nvSpPr>
          <p:spPr bwMode="auto">
            <a:xfrm>
              <a:off x="5220072" y="2708920"/>
              <a:ext cx="2664296" cy="853435"/>
            </a:xfrm>
            <a:prstGeom prst="wedgeRoundRectCallout">
              <a:avLst>
                <a:gd name="adj1" fmla="val -67148"/>
                <a:gd name="adj2" fmla="val 24412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Enter the certificate 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reissue date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6" name="Rounded Rectangular Callout 15"/>
            <p:cNvSpPr>
              <a:spLocks noChangeArrowheads="1"/>
            </p:cNvSpPr>
            <p:nvPr/>
          </p:nvSpPr>
          <p:spPr bwMode="auto">
            <a:xfrm>
              <a:off x="5220072" y="3645024"/>
              <a:ext cx="2664296" cy="853435"/>
            </a:xfrm>
            <a:prstGeom prst="wedgeRoundRectCallout">
              <a:avLst>
                <a:gd name="adj1" fmla="val -147073"/>
                <a:gd name="adj2" fmla="val -115022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Enter your CB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certificate number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942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53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517620"/>
            <a:ext cx="6004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Transfer:  </a:t>
            </a:r>
            <a:r>
              <a:rPr lang="en-US" sz="2000" i="1" u="sng" dirty="0" smtClean="0"/>
              <a:t>Individual Certificate Transfers</a:t>
            </a:r>
            <a:endParaRPr lang="en-US" sz="2000" i="1" u="sng" dirty="0"/>
          </a:p>
        </p:txBody>
      </p:sp>
      <p:grpSp>
        <p:nvGrpSpPr>
          <p:cNvPr id="2" name="Group 1"/>
          <p:cNvGrpSpPr/>
          <p:nvPr/>
        </p:nvGrpSpPr>
        <p:grpSpPr>
          <a:xfrm>
            <a:off x="605408" y="1988840"/>
            <a:ext cx="7811589" cy="4536504"/>
            <a:chOff x="605408" y="1988840"/>
            <a:chExt cx="7811589" cy="4536504"/>
          </a:xfrm>
        </p:grpSpPr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08" y="1988840"/>
              <a:ext cx="7811589" cy="439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ular Callout 8"/>
            <p:cNvSpPr>
              <a:spLocks noChangeArrowheads="1"/>
            </p:cNvSpPr>
            <p:nvPr/>
          </p:nvSpPr>
          <p:spPr bwMode="auto">
            <a:xfrm>
              <a:off x="5277708" y="2759024"/>
              <a:ext cx="2635478" cy="821575"/>
            </a:xfrm>
            <a:prstGeom prst="wedgeRoundRectCallout">
              <a:avLst>
                <a:gd name="adj1" fmla="val -67957"/>
                <a:gd name="adj2" fmla="val 65352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</a:t>
              </a: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elect “View/Manage”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to update supplier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information</a:t>
              </a:r>
            </a:p>
          </p:txBody>
        </p:sp>
        <p:sp>
          <p:nvSpPr>
            <p:cNvPr id="11" name="Rounded Rectangular Callout 10"/>
            <p:cNvSpPr>
              <a:spLocks noChangeArrowheads="1"/>
            </p:cNvSpPr>
            <p:nvPr/>
          </p:nvSpPr>
          <p:spPr bwMode="auto">
            <a:xfrm>
              <a:off x="5248889" y="3717032"/>
              <a:ext cx="2664296" cy="612068"/>
            </a:xfrm>
            <a:prstGeom prst="wedgeRoundRectCallout">
              <a:avLst>
                <a:gd name="adj1" fmla="val -157369"/>
                <a:gd name="adj2" fmla="val 41040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Verify supplier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dministrator 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2" name="Rounded Rectangular Callout 11"/>
            <p:cNvSpPr>
              <a:spLocks noChangeArrowheads="1"/>
            </p:cNvSpPr>
            <p:nvPr/>
          </p:nvSpPr>
          <p:spPr bwMode="auto">
            <a:xfrm>
              <a:off x="5248889" y="4502381"/>
              <a:ext cx="2664296" cy="941957"/>
            </a:xfrm>
            <a:prstGeom prst="wedgeRoundRectCallout">
              <a:avLst>
                <a:gd name="adj1" fmla="val -62821"/>
                <a:gd name="adj2" fmla="val 25316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Complete certificate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d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ata entry and upload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new certificate</a:t>
              </a:r>
            </a:p>
          </p:txBody>
        </p:sp>
        <p:sp>
          <p:nvSpPr>
            <p:cNvPr id="13" name="Rounded Rectangular Callout 12"/>
            <p:cNvSpPr>
              <a:spLocks noChangeArrowheads="1"/>
            </p:cNvSpPr>
            <p:nvPr/>
          </p:nvSpPr>
          <p:spPr bwMode="auto">
            <a:xfrm>
              <a:off x="5220072" y="5583387"/>
              <a:ext cx="2664296" cy="941957"/>
            </a:xfrm>
            <a:prstGeom prst="wedgeRoundRectCallout">
              <a:avLst>
                <a:gd name="adj1" fmla="val -62821"/>
                <a:gd name="adj2" fmla="val 25316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All other data entry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is the same as for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“</a:t>
              </a:r>
              <a:r>
                <a:rPr lang="en-GB" sz="1800" i="1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Initial Audit Data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507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54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517620"/>
            <a:ext cx="6004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Transfer:  </a:t>
            </a:r>
            <a:r>
              <a:rPr lang="en-US" sz="2000" i="1" u="sng" dirty="0" smtClean="0"/>
              <a:t>Individual Certificate Transfers</a:t>
            </a:r>
            <a:endParaRPr lang="en-US" sz="2000" i="1" u="sng" dirty="0"/>
          </a:p>
        </p:txBody>
      </p:sp>
      <p:grpSp>
        <p:nvGrpSpPr>
          <p:cNvPr id="2" name="Group 1"/>
          <p:cNvGrpSpPr/>
          <p:nvPr/>
        </p:nvGrpSpPr>
        <p:grpSpPr>
          <a:xfrm>
            <a:off x="605407" y="1988840"/>
            <a:ext cx="7820000" cy="4396603"/>
            <a:chOff x="605407" y="1988840"/>
            <a:chExt cx="7820000" cy="4396603"/>
          </a:xfrm>
        </p:grpSpPr>
        <p:pic>
          <p:nvPicPr>
            <p:cNvPr id="14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07" y="1988840"/>
              <a:ext cx="7820000" cy="4396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ounded Rectangular Callout 15"/>
            <p:cNvSpPr>
              <a:spLocks noChangeArrowheads="1"/>
            </p:cNvSpPr>
            <p:nvPr/>
          </p:nvSpPr>
          <p:spPr bwMode="auto">
            <a:xfrm>
              <a:off x="4211960" y="2595315"/>
              <a:ext cx="2439294" cy="817140"/>
            </a:xfrm>
            <a:prstGeom prst="wedgeRoundRectCallout">
              <a:avLst>
                <a:gd name="adj1" fmla="val -115614"/>
                <a:gd name="adj2" fmla="val 384703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 Save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7" name="Rounded Rectangular Callout 16"/>
            <p:cNvSpPr>
              <a:spLocks noChangeArrowheads="1"/>
            </p:cNvSpPr>
            <p:nvPr/>
          </p:nvSpPr>
          <p:spPr bwMode="auto">
            <a:xfrm>
              <a:off x="4283968" y="5131842"/>
              <a:ext cx="3168353" cy="889446"/>
            </a:xfrm>
            <a:prstGeom prst="wedgeRoundRectCallout">
              <a:avLst>
                <a:gd name="adj1" fmla="val -72995"/>
                <a:gd name="adj2" fmla="val 68788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When fully complete,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the Green button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67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55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517620"/>
            <a:ext cx="6004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Transfer:  </a:t>
            </a:r>
            <a:r>
              <a:rPr lang="en-US" sz="2000" i="1" u="sng" dirty="0" smtClean="0"/>
              <a:t>Individual Certificate Transfers</a:t>
            </a:r>
            <a:endParaRPr lang="en-US" sz="2000" i="1" u="sng" dirty="0"/>
          </a:p>
        </p:txBody>
      </p:sp>
      <p:grpSp>
        <p:nvGrpSpPr>
          <p:cNvPr id="2" name="Group 1"/>
          <p:cNvGrpSpPr/>
          <p:nvPr/>
        </p:nvGrpSpPr>
        <p:grpSpPr>
          <a:xfrm>
            <a:off x="568425" y="1988840"/>
            <a:ext cx="7874117" cy="4396602"/>
            <a:chOff x="568425" y="1988840"/>
            <a:chExt cx="7874117" cy="4396602"/>
          </a:xfrm>
        </p:grpSpPr>
        <p:pic>
          <p:nvPicPr>
            <p:cNvPr id="8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425" y="1988840"/>
              <a:ext cx="7874117" cy="4396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ounded Rectangular Callout 15"/>
            <p:cNvSpPr>
              <a:spLocks noChangeArrowheads="1"/>
            </p:cNvSpPr>
            <p:nvPr/>
          </p:nvSpPr>
          <p:spPr bwMode="auto">
            <a:xfrm>
              <a:off x="4860032" y="3469109"/>
              <a:ext cx="2439294" cy="817140"/>
            </a:xfrm>
            <a:prstGeom prst="wedgeRoundRectCallout">
              <a:avLst>
                <a:gd name="adj1" fmla="val 68736"/>
                <a:gd name="adj2" fmla="val -46044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 publish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t</a:t>
              </a:r>
              <a:r>
                <a:rPr kumimoji="0" lang="en-GB" sz="1800" b="0" i="0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he</a:t>
              </a:r>
              <a:r>
                <a:rPr kumimoji="0" lang="en-GB" sz="1800" b="0" i="0" u="none" strike="noStrike" kern="0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 transfer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7" name="Rounded Rectangular Callout 16"/>
            <p:cNvSpPr>
              <a:spLocks noChangeArrowheads="1"/>
            </p:cNvSpPr>
            <p:nvPr/>
          </p:nvSpPr>
          <p:spPr bwMode="auto">
            <a:xfrm>
              <a:off x="1979712" y="5131842"/>
              <a:ext cx="3456384" cy="1091404"/>
            </a:xfrm>
            <a:prstGeom prst="wedgeRoundRectCallout">
              <a:avLst>
                <a:gd name="adj1" fmla="val 76446"/>
                <a:gd name="adj2" fmla="val -55142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Publishing the transfer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will initiate an email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notification to the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previous CB</a:t>
              </a:r>
            </a:p>
          </p:txBody>
        </p:sp>
        <p:sp>
          <p:nvSpPr>
            <p:cNvPr id="9" name="Rounded Rectangular Callout 8"/>
            <p:cNvSpPr>
              <a:spLocks noChangeArrowheads="1"/>
            </p:cNvSpPr>
            <p:nvPr/>
          </p:nvSpPr>
          <p:spPr bwMode="auto">
            <a:xfrm>
              <a:off x="2123728" y="3454052"/>
              <a:ext cx="2439294" cy="817141"/>
            </a:xfrm>
            <a:prstGeom prst="wedgeRoundRectCallout">
              <a:avLst>
                <a:gd name="adj1" fmla="val -23182"/>
                <a:gd name="adj2" fmla="val -75169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View the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t</a:t>
              </a:r>
              <a:r>
                <a:rPr kumimoji="0" lang="en-GB" sz="1800" b="0" i="0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ransfer summary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426319" y="4378201"/>
              <a:ext cx="2016223" cy="2003549"/>
              <a:chOff x="3181552" y="914400"/>
              <a:chExt cx="3082281" cy="273062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181552" y="914400"/>
                <a:ext cx="3082281" cy="273062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5856" y="1034671"/>
                <a:ext cx="2904728" cy="2394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28639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56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517620"/>
            <a:ext cx="5731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Transfer: </a:t>
            </a:r>
            <a:r>
              <a:rPr lang="en-US" sz="2000" i="1" u="sng" dirty="0" smtClean="0"/>
              <a:t> Mass Certificate Transfers</a:t>
            </a:r>
            <a:endParaRPr lang="en-US" sz="2000" i="1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251520" y="1988840"/>
            <a:ext cx="8195692" cy="4392910"/>
            <a:chOff x="251520" y="1988840"/>
            <a:chExt cx="8195692" cy="4392910"/>
          </a:xfrm>
        </p:grpSpPr>
        <p:pic>
          <p:nvPicPr>
            <p:cNvPr id="14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425" y="1988840"/>
              <a:ext cx="7874117" cy="439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28"/>
            <p:cNvGrpSpPr/>
            <p:nvPr/>
          </p:nvGrpSpPr>
          <p:grpSpPr>
            <a:xfrm>
              <a:off x="1475656" y="2276872"/>
              <a:ext cx="5400600" cy="1630110"/>
              <a:chOff x="1475656" y="2276872"/>
              <a:chExt cx="5400600" cy="1630110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1475656" y="2276872"/>
                <a:ext cx="5400600" cy="163011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1619672" y="2492896"/>
                <a:ext cx="5148974" cy="13849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200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In cases of CB Mergers/Acquisitions, an application is available</a:t>
                </a:r>
              </a:p>
              <a:p>
                <a:r>
                  <a:rPr lang="en-US" sz="1200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in OASIS to enable the mass transfer of certificates from one</a:t>
                </a:r>
              </a:p>
              <a:p>
                <a:r>
                  <a:rPr lang="en-US" sz="1200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(“Purchased”) CB to another (“Purchasing”) CB.</a:t>
                </a:r>
              </a:p>
              <a:p>
                <a:endParaRPr lang="en-US" sz="1200" b="1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200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To obtain that application, authorization of the transfer must be </a:t>
                </a:r>
              </a:p>
              <a:p>
                <a:r>
                  <a:rPr lang="en-US" sz="1200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sent to the IAQG OASIS Administrator from the Purchasing CB’s </a:t>
                </a:r>
              </a:p>
              <a:p>
                <a:r>
                  <a:rPr lang="en-US" sz="1200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Accrediting AB.</a:t>
                </a:r>
                <a:endParaRPr lang="en-US" sz="1200" b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131840" y="4172505"/>
              <a:ext cx="5315372" cy="2208823"/>
              <a:chOff x="1600200" y="2590800"/>
              <a:chExt cx="5992957" cy="2784763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600200" y="2590800"/>
                <a:ext cx="5992957" cy="278476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" name="Picture 20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072" r="53940" b="32860"/>
              <a:stretch/>
            </p:blipFill>
            <p:spPr bwMode="auto">
              <a:xfrm>
                <a:off x="1600200" y="2590800"/>
                <a:ext cx="5992957" cy="2784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" name="Rounded Rectangular Callout 30"/>
            <p:cNvSpPr>
              <a:spLocks noChangeArrowheads="1"/>
            </p:cNvSpPr>
            <p:nvPr/>
          </p:nvSpPr>
          <p:spPr bwMode="auto">
            <a:xfrm>
              <a:off x="251520" y="4221088"/>
              <a:ext cx="2439294" cy="817140"/>
            </a:xfrm>
            <a:prstGeom prst="wedgeRoundRectCallout">
              <a:avLst>
                <a:gd name="adj1" fmla="val 22000"/>
                <a:gd name="adj2" fmla="val -95456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Note: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6" name="Rounded Rectangular Callout 15"/>
            <p:cNvSpPr>
              <a:spLocks noChangeArrowheads="1"/>
            </p:cNvSpPr>
            <p:nvPr/>
          </p:nvSpPr>
          <p:spPr bwMode="auto">
            <a:xfrm>
              <a:off x="260498" y="5445224"/>
              <a:ext cx="2655318" cy="817140"/>
            </a:xfrm>
            <a:prstGeom prst="wedgeRoundRectCallout">
              <a:avLst>
                <a:gd name="adj1" fmla="val 68736"/>
                <a:gd name="adj2" fmla="val -46044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Example of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</a:t>
              </a:r>
              <a:r>
                <a:rPr lang="en-GB" sz="1800" kern="0" noProof="0" dirty="0" err="1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ertificate</a:t>
              </a: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 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m</a:t>
              </a: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ass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t</a:t>
              </a: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ransfer authorization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78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57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517620"/>
            <a:ext cx="5731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Transfer: </a:t>
            </a:r>
            <a:r>
              <a:rPr lang="en-US" sz="2000" i="1" u="sng" dirty="0" smtClean="0"/>
              <a:t> Mass Certificate Transfers</a:t>
            </a:r>
            <a:endParaRPr lang="en-US" sz="2000" i="1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586315" y="1988840"/>
            <a:ext cx="7874117" cy="4392910"/>
            <a:chOff x="586315" y="1988840"/>
            <a:chExt cx="7874117" cy="4392910"/>
          </a:xfrm>
        </p:grpSpPr>
        <p:pic>
          <p:nvPicPr>
            <p:cNvPr id="14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315" y="1988840"/>
              <a:ext cx="7874117" cy="439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644636" y="3052871"/>
              <a:ext cx="7455756" cy="1672273"/>
              <a:chOff x="644636" y="3052871"/>
              <a:chExt cx="7455756" cy="1672273"/>
            </a:xfrm>
          </p:grpSpPr>
          <p:pic>
            <p:nvPicPr>
              <p:cNvPr id="19" name="Picture 18"/>
              <p:cNvPicPr/>
              <p:nvPr/>
            </p:nvPicPr>
            <p:blipFill rotWithShape="1">
              <a:blip r:embed="rId4"/>
              <a:srcRect t="26289" r="87532" b="58209"/>
              <a:stretch/>
            </p:blipFill>
            <p:spPr bwMode="auto">
              <a:xfrm>
                <a:off x="644636" y="3052871"/>
                <a:ext cx="1698239" cy="138012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644636" y="4094380"/>
                <a:ext cx="1650362" cy="306170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Rounded Rectangular Callout 15"/>
              <p:cNvSpPr>
                <a:spLocks noChangeArrowheads="1"/>
              </p:cNvSpPr>
              <p:nvPr/>
            </p:nvSpPr>
            <p:spPr bwMode="auto">
              <a:xfrm>
                <a:off x="3851920" y="3212555"/>
                <a:ext cx="4248472" cy="1512589"/>
              </a:xfrm>
              <a:prstGeom prst="wedgeRoundRectCallout">
                <a:avLst>
                  <a:gd name="adj1" fmla="val -85945"/>
                  <a:gd name="adj2" fmla="val 17548"/>
                  <a:gd name="adj3" fmla="val 16667"/>
                </a:avLst>
              </a:prstGeom>
              <a:solidFill>
                <a:srgbClr val="FFFF00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noProof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Once authorization has been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noProof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provided, the Purchasing CB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noProof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will receive an application to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enable completion of</a:t>
                </a:r>
                <a:r>
                  <a:rPr lang="en-GB" sz="1800" kern="0" noProof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 the transfer.</a:t>
                </a: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972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1030124"/>
            <a:ext cx="8640762" cy="709612"/>
          </a:xfrm>
        </p:spPr>
        <p:txBody>
          <a:bodyPr/>
          <a:lstStyle/>
          <a:p>
            <a:pPr eaLnBrk="1" hangingPunct="1"/>
            <a:r>
              <a:rPr lang="en-US" dirty="0" smtClean="0"/>
              <a:t>OASIS User Training for Certification Bodies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58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39681"/>
            <a:ext cx="3448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Part 2 – Applications Section</a:t>
            </a:r>
            <a:endParaRPr lang="en-US" sz="2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355821" y="1866885"/>
            <a:ext cx="5049396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Training Content: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Overview</a:t>
            </a:r>
            <a:r>
              <a:rPr lang="en-US" dirty="0" smtClean="0">
                <a:sym typeface="Wingdings" pitchFamily="2" charset="2"/>
              </a:rPr>
              <a:t> 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The Main Screen</a:t>
            </a:r>
            <a:r>
              <a:rPr lang="en-US" dirty="0" smtClean="0">
                <a:sym typeface="Wingdings" pitchFamily="2" charset="2"/>
              </a:rPr>
              <a:t> 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Certificate / Assessment Add or Transfer </a:t>
            </a:r>
            <a:r>
              <a:rPr lang="en-US" dirty="0" smtClean="0">
                <a:sym typeface="Wingdings" pitchFamily="2" charset="2"/>
              </a:rPr>
              <a:t></a:t>
            </a:r>
            <a:r>
              <a:rPr lang="en-US" dirty="0" smtClean="0"/>
              <a:t>  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Certificate / Assessment Modify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Certificate / Assessment View Details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Manage Feedback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Reports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Aggregate ARS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Auditor Capacity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Certificate Issue Dates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Days to Upload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Supplier Admins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Supplier View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Users – Manage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Help - CB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1421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59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517620"/>
            <a:ext cx="3758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Modify</a:t>
            </a:r>
            <a:endParaRPr lang="en-US" sz="2000" i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2060848"/>
            <a:ext cx="763061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Modify or Delete?</a:t>
            </a:r>
          </a:p>
          <a:p>
            <a:endParaRPr lang="en-US" sz="2000" u="sng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It is important to understand the difference: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MODIFY </a:t>
            </a:r>
            <a:r>
              <a:rPr lang="en-US" sz="2000" i="1" dirty="0" smtClean="0"/>
              <a:t>amends</a:t>
            </a:r>
            <a:r>
              <a:rPr lang="en-US" sz="2000" dirty="0" smtClean="0"/>
              <a:t> the record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DELETE </a:t>
            </a:r>
            <a:r>
              <a:rPr lang="en-US" sz="2000" dirty="0" smtClean="0"/>
              <a:t>permanently </a:t>
            </a:r>
            <a:r>
              <a:rPr lang="en-US" sz="2000" i="1" dirty="0" smtClean="0"/>
              <a:t>removes</a:t>
            </a:r>
            <a:r>
              <a:rPr lang="en-US" sz="2000" dirty="0" smtClean="0"/>
              <a:t> </a:t>
            </a:r>
            <a:r>
              <a:rPr lang="en-US" sz="2000" dirty="0" smtClean="0"/>
              <a:t>the record from OASIS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u="sng" dirty="0" smtClean="0"/>
              <a:t>ONLY</a:t>
            </a:r>
            <a:r>
              <a:rPr lang="en-US" sz="2000" dirty="0" smtClean="0"/>
              <a:t> delete an assessment when: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An </a:t>
            </a:r>
            <a:r>
              <a:rPr lang="en-US" sz="2000" dirty="0" smtClean="0"/>
              <a:t>entirely incorrect </a:t>
            </a:r>
            <a:r>
              <a:rPr lang="en-US" sz="2000" dirty="0" smtClean="0"/>
              <a:t>record was entered – one that needs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to be totally removed.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u="heavy" dirty="0" smtClean="0"/>
              <a:t>WARNING</a:t>
            </a:r>
            <a:r>
              <a:rPr lang="en-US" sz="2000" u="dbl" dirty="0" smtClean="0"/>
              <a:t>!</a:t>
            </a:r>
            <a:r>
              <a:rPr lang="en-US" sz="2000" dirty="0" smtClean="0"/>
              <a:t>  DO NOT DELETE A CERTIFICATION IN ORDER</a:t>
            </a:r>
          </a:p>
          <a:p>
            <a:pPr lvl="1"/>
            <a:r>
              <a:rPr lang="en-US" sz="2000" dirty="0" smtClean="0"/>
              <a:t>TO CHANGE ITS STATUS.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Doing so will </a:t>
            </a:r>
            <a:r>
              <a:rPr lang="en-US" sz="2000" dirty="0" smtClean="0"/>
              <a:t>permanently remove </a:t>
            </a:r>
            <a:r>
              <a:rPr lang="en-US" sz="2000" dirty="0" smtClean="0"/>
              <a:t>the entire OASIS </a:t>
            </a:r>
            <a:r>
              <a:rPr lang="en-US" sz="2000" dirty="0" smtClean="0"/>
              <a:t>record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for that certificate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32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1030124"/>
            <a:ext cx="8640762" cy="709612"/>
          </a:xfrm>
        </p:spPr>
        <p:txBody>
          <a:bodyPr/>
          <a:lstStyle/>
          <a:p>
            <a:pPr eaLnBrk="1" hangingPunct="1"/>
            <a:r>
              <a:rPr lang="en-US" dirty="0" smtClean="0"/>
              <a:t>OASIS User Training for Certification Bodies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6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39681"/>
            <a:ext cx="3448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Part 2 – Applications Section</a:t>
            </a:r>
            <a:endParaRPr lang="en-US" sz="2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355821" y="1866885"/>
            <a:ext cx="4947829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Training Content: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Overview</a:t>
            </a:r>
            <a:r>
              <a:rPr lang="en-US" dirty="0">
                <a:sym typeface="Wingdings" pitchFamily="2" charset="2"/>
              </a:rPr>
              <a:t> 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The Main Screen</a:t>
            </a:r>
            <a:r>
              <a:rPr lang="en-US" dirty="0">
                <a:sym typeface="Wingdings" pitchFamily="2" charset="2"/>
              </a:rPr>
              <a:t> 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Certificate / Assessment Add </a:t>
            </a:r>
            <a:r>
              <a:rPr lang="en-US" b="1" dirty="0" smtClean="0">
                <a:solidFill>
                  <a:srgbClr val="FF0000"/>
                </a:solidFill>
              </a:rPr>
              <a:t>or Transfer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Certificate / Assessment Modify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Certificate / Assessment View Details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Manage Feedback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Reports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Aggregate ARS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Auditor Capacity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Certificate Issue Dates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Days to Upload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Supplier Admins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Supplier View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Users – Manage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Help - CB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026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60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517620"/>
            <a:ext cx="3758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Modify</a:t>
            </a:r>
            <a:endParaRPr lang="en-US" sz="2000" i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2060848"/>
            <a:ext cx="755687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When to Delete?</a:t>
            </a:r>
          </a:p>
          <a:p>
            <a:endParaRPr lang="en-US" sz="2000" u="sng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OASIS keeps track of assessment and certificate history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for 6 years.</a:t>
            </a:r>
          </a:p>
          <a:p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OASIS automatically removes expired certificates from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the Certified Supplier List, but not from the history.</a:t>
            </a:r>
            <a:endParaRPr lang="en-US" sz="20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DO NOT DELETE expired certifications or assessments!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When a certificate is withdrawn, use the Certificate Modify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function to change the certification status to “Withdrawn”</a:t>
            </a:r>
          </a:p>
          <a:p>
            <a:pPr lvl="1"/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Only delete in cases of incorrect or double record entry!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189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61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517620"/>
            <a:ext cx="3758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Modify</a:t>
            </a:r>
            <a:endParaRPr lang="en-US" sz="2000" i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2060848"/>
            <a:ext cx="781547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When to Modify a Certificate?</a:t>
            </a:r>
          </a:p>
          <a:p>
            <a:endParaRPr lang="en-US" sz="2000" u="sng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Modify a CERTIFICATE for: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Typing errors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Change of scope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Name or address change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/>
              <a:t>NOTE:  A new printed certificate publication requires</a:t>
            </a:r>
          </a:p>
          <a:p>
            <a:pPr lvl="2"/>
            <a:r>
              <a:rPr lang="en-US" sz="2000" dirty="0" smtClean="0"/>
              <a:t>a new upload to OASIS!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DO NOT USE “MODIFY” when re-certifying a supplier 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(i.e. for a new 3-year period) – the modification will be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rejected by the Sector OASIS Administrator!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/>
              <a:t>Instead, use the “Certificate / Assessment Add” function,</a:t>
            </a:r>
          </a:p>
          <a:p>
            <a:pPr lvl="2"/>
            <a:r>
              <a:rPr lang="en-US" sz="2000" dirty="0"/>
              <a:t>	</a:t>
            </a:r>
            <a:r>
              <a:rPr lang="en-US" sz="2000" dirty="0" smtClean="0"/>
              <a:t>and select “Re-certification”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428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62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517620"/>
            <a:ext cx="3758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Modify</a:t>
            </a:r>
            <a:endParaRPr lang="en-US" sz="2000" i="1" u="sng" dirty="0"/>
          </a:p>
        </p:txBody>
      </p:sp>
      <p:grpSp>
        <p:nvGrpSpPr>
          <p:cNvPr id="2" name="Group 1"/>
          <p:cNvGrpSpPr/>
          <p:nvPr/>
        </p:nvGrpSpPr>
        <p:grpSpPr>
          <a:xfrm>
            <a:off x="599529" y="1988840"/>
            <a:ext cx="8293646" cy="4447186"/>
            <a:chOff x="599529" y="1988840"/>
            <a:chExt cx="8293646" cy="4447186"/>
          </a:xfrm>
        </p:grpSpPr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529" y="1988840"/>
              <a:ext cx="7909969" cy="4447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ular Callout 8"/>
            <p:cNvSpPr>
              <a:spLocks noChangeArrowheads="1"/>
            </p:cNvSpPr>
            <p:nvPr/>
          </p:nvSpPr>
          <p:spPr bwMode="auto">
            <a:xfrm>
              <a:off x="5220072" y="2348880"/>
              <a:ext cx="3096345" cy="1224136"/>
            </a:xfrm>
            <a:prstGeom prst="wedgeRoundRectCallout">
              <a:avLst>
                <a:gd name="adj1" fmla="val -138084"/>
                <a:gd name="adj2" fmla="val 2929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Enter search parameters.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Search for either:</a:t>
              </a:r>
            </a:p>
            <a:p>
              <a:pPr marL="285750" marR="0" lvl="0" indent="-28575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Assessments or</a:t>
              </a:r>
            </a:p>
            <a:p>
              <a:pPr marL="285750" marR="0" lvl="0" indent="-28575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GB" sz="1800" b="0" i="0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Certificates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5" name="Rounded Rectangular Callout 14"/>
            <p:cNvSpPr>
              <a:spLocks noChangeArrowheads="1"/>
            </p:cNvSpPr>
            <p:nvPr/>
          </p:nvSpPr>
          <p:spPr bwMode="auto">
            <a:xfrm>
              <a:off x="5220072" y="3733855"/>
              <a:ext cx="3673103" cy="1224136"/>
            </a:xfrm>
            <a:prstGeom prst="wedgeRoundRectCallout">
              <a:avLst>
                <a:gd name="adj1" fmla="val -104460"/>
                <a:gd name="adj2" fmla="val -48486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Existing </a:t>
              </a:r>
              <a:r>
                <a:rPr lang="en-GB" sz="1800" u="sng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Assessment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modifications</a:t>
              </a:r>
              <a:r>
                <a:rPr kumimoji="0" lang="en-GB" sz="1800" b="0" i="0" u="none" strike="noStrike" kern="0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 in progress: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baseline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Select</a:t>
              </a: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 “Edit” to Continue.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“Cancel” deletes modification.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6" name="Rounded Rectangular Callout 15"/>
            <p:cNvSpPr>
              <a:spLocks noChangeArrowheads="1"/>
            </p:cNvSpPr>
            <p:nvPr/>
          </p:nvSpPr>
          <p:spPr bwMode="auto">
            <a:xfrm>
              <a:off x="5220072" y="5157192"/>
              <a:ext cx="3673103" cy="1224136"/>
            </a:xfrm>
            <a:prstGeom prst="wedgeRoundRectCallout">
              <a:avLst>
                <a:gd name="adj1" fmla="val -106723"/>
                <a:gd name="adj2" fmla="val -35875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Existing </a:t>
              </a:r>
              <a:r>
                <a:rPr lang="en-GB" sz="1800" u="sng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Certificate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modifications</a:t>
              </a:r>
              <a:r>
                <a:rPr kumimoji="0" lang="en-GB" sz="1800" b="0" i="0" u="none" strike="noStrike" kern="0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 in progress: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baseline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Select</a:t>
              </a: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 “Edit” to Continue.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“Cancel” deletes modification.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836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63</a:t>
            </a:fld>
            <a:endParaRPr lang="en-US" sz="800">
              <a:solidFill>
                <a:srgbClr val="71798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600" y="1988840"/>
            <a:ext cx="7909970" cy="4447187"/>
            <a:chOff x="609600" y="1988840"/>
            <a:chExt cx="7909970" cy="4447187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988840"/>
              <a:ext cx="7909970" cy="444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ular Callout 8"/>
            <p:cNvSpPr>
              <a:spLocks noChangeArrowheads="1"/>
            </p:cNvSpPr>
            <p:nvPr/>
          </p:nvSpPr>
          <p:spPr bwMode="auto">
            <a:xfrm>
              <a:off x="1475656" y="4725144"/>
              <a:ext cx="2439294" cy="817140"/>
            </a:xfrm>
            <a:prstGeom prst="wedgeRoundRectCallout">
              <a:avLst>
                <a:gd name="adj1" fmla="val -43236"/>
                <a:gd name="adj2" fmla="val -268396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Select applicable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certificate and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“Edit”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9512" y="1517620"/>
            <a:ext cx="2164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 smtClean="0"/>
              <a:t>Certificate</a:t>
            </a:r>
            <a:r>
              <a:rPr lang="en-US" sz="2000" u="sng" dirty="0" smtClean="0"/>
              <a:t> Modify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31534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64</a:t>
            </a:fld>
            <a:endParaRPr lang="en-US" sz="800">
              <a:solidFill>
                <a:srgbClr val="71798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1918" y="1988840"/>
            <a:ext cx="7897652" cy="4440261"/>
            <a:chOff x="621918" y="1988840"/>
            <a:chExt cx="7897652" cy="4440261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918" y="1988840"/>
              <a:ext cx="7897652" cy="4440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ular Callout 8"/>
            <p:cNvSpPr>
              <a:spLocks noChangeArrowheads="1"/>
            </p:cNvSpPr>
            <p:nvPr/>
          </p:nvSpPr>
          <p:spPr bwMode="auto">
            <a:xfrm>
              <a:off x="5273621" y="5303764"/>
              <a:ext cx="2596777" cy="817140"/>
            </a:xfrm>
            <a:prstGeom prst="wedgeRoundRectCallout">
              <a:avLst>
                <a:gd name="adj1" fmla="val -19202"/>
                <a:gd name="adj2" fmla="val -159399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Note Warning!  Click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“OK” to proceed.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9512" y="1517620"/>
            <a:ext cx="2164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 smtClean="0"/>
              <a:t>Certificate</a:t>
            </a:r>
            <a:r>
              <a:rPr lang="en-US" sz="2000" u="sng" dirty="0" smtClean="0"/>
              <a:t> Modify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421936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65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517620"/>
            <a:ext cx="2164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 smtClean="0"/>
              <a:t>Certificate</a:t>
            </a:r>
            <a:r>
              <a:rPr lang="en-US" sz="2000" u="sng" dirty="0" smtClean="0"/>
              <a:t> Modify</a:t>
            </a:r>
            <a:endParaRPr lang="en-US" sz="2000" i="1" u="sng" dirty="0"/>
          </a:p>
        </p:txBody>
      </p:sp>
      <p:grpSp>
        <p:nvGrpSpPr>
          <p:cNvPr id="2" name="Group 1"/>
          <p:cNvGrpSpPr/>
          <p:nvPr/>
        </p:nvGrpSpPr>
        <p:grpSpPr>
          <a:xfrm>
            <a:off x="621918" y="1988840"/>
            <a:ext cx="7897652" cy="4440261"/>
            <a:chOff x="621918" y="1988840"/>
            <a:chExt cx="7897652" cy="4440261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918" y="1988840"/>
              <a:ext cx="7897652" cy="4440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ular Callout 8"/>
            <p:cNvSpPr>
              <a:spLocks noChangeArrowheads="1"/>
            </p:cNvSpPr>
            <p:nvPr/>
          </p:nvSpPr>
          <p:spPr bwMode="auto">
            <a:xfrm>
              <a:off x="5076056" y="2924944"/>
              <a:ext cx="3312368" cy="1296144"/>
            </a:xfrm>
            <a:prstGeom prst="wedgeRoundRectCallout">
              <a:avLst>
                <a:gd name="adj1" fmla="val -70605"/>
                <a:gd name="adj2" fmla="val -12838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Always enter reissue date:</a:t>
              </a:r>
            </a:p>
            <a:p>
              <a:pPr marL="285750" marR="0" lvl="0" indent="-28575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Same</a:t>
              </a: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 as on certificate</a:t>
              </a:r>
            </a:p>
            <a:p>
              <a:pPr marL="285750" marR="0" lvl="0" indent="-28575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GB" sz="1800" kern="0" baseline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Between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 Issue and</a:t>
              </a:r>
            </a:p>
            <a:p>
              <a:pPr marR="0" lvl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GB" sz="1800" kern="0" dirty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 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   Expire dates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0" name="Rounded Rectangular Callout 9"/>
            <p:cNvSpPr>
              <a:spLocks noChangeArrowheads="1"/>
            </p:cNvSpPr>
            <p:nvPr/>
          </p:nvSpPr>
          <p:spPr bwMode="auto">
            <a:xfrm>
              <a:off x="5076056" y="4941168"/>
              <a:ext cx="3312368" cy="1440582"/>
            </a:xfrm>
            <a:prstGeom prst="wedgeRoundRectCallout">
              <a:avLst>
                <a:gd name="adj1" fmla="val -118645"/>
                <a:gd name="adj2" fmla="val -151464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Change Certification status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using drop down.  Select:</a:t>
              </a:r>
            </a:p>
            <a:p>
              <a:pPr marL="285750" marR="0" lvl="0" indent="-28575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Certified</a:t>
              </a:r>
            </a:p>
            <a:p>
              <a:pPr marL="285750" marR="0" lvl="0" indent="-28575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Suspended or</a:t>
              </a:r>
            </a:p>
            <a:p>
              <a:pPr marL="285750" marR="0" lvl="0" indent="-28575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Withdrawn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298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66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517620"/>
            <a:ext cx="2164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 smtClean="0"/>
              <a:t>Certificate</a:t>
            </a:r>
            <a:r>
              <a:rPr lang="en-US" sz="2000" u="sng" dirty="0" smtClean="0"/>
              <a:t> Modify</a:t>
            </a:r>
            <a:endParaRPr lang="en-US" sz="2000" i="1" u="sng" dirty="0"/>
          </a:p>
        </p:txBody>
      </p:sp>
      <p:grpSp>
        <p:nvGrpSpPr>
          <p:cNvPr id="2" name="Group 1"/>
          <p:cNvGrpSpPr/>
          <p:nvPr/>
        </p:nvGrpSpPr>
        <p:grpSpPr>
          <a:xfrm>
            <a:off x="621918" y="1988840"/>
            <a:ext cx="7896209" cy="4439450"/>
            <a:chOff x="621918" y="1988840"/>
            <a:chExt cx="7896209" cy="4439450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918" y="1988840"/>
              <a:ext cx="7896209" cy="443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ular Callout 9"/>
            <p:cNvSpPr>
              <a:spLocks noChangeArrowheads="1"/>
            </p:cNvSpPr>
            <p:nvPr/>
          </p:nvSpPr>
          <p:spPr bwMode="auto">
            <a:xfrm>
              <a:off x="5072939" y="2564903"/>
              <a:ext cx="3445187" cy="1728193"/>
            </a:xfrm>
            <a:prstGeom prst="wedgeRoundRectCallout">
              <a:avLst>
                <a:gd name="adj1" fmla="val -72510"/>
                <a:gd name="adj2" fmla="val 99255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Always add an explanation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f</a:t>
              </a: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or the change: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 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 -  Change due to…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DO NOT just enter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“Certificate modified”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337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67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517620"/>
            <a:ext cx="2164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 smtClean="0"/>
              <a:t>Certificate</a:t>
            </a:r>
            <a:r>
              <a:rPr lang="en-US" sz="2000" u="sng" dirty="0" smtClean="0"/>
              <a:t> Modify</a:t>
            </a:r>
            <a:endParaRPr lang="en-US" sz="2000" i="1" u="sng" dirty="0"/>
          </a:p>
        </p:txBody>
      </p:sp>
      <p:grpSp>
        <p:nvGrpSpPr>
          <p:cNvPr id="2" name="Group 1"/>
          <p:cNvGrpSpPr/>
          <p:nvPr/>
        </p:nvGrpSpPr>
        <p:grpSpPr>
          <a:xfrm>
            <a:off x="625874" y="1988840"/>
            <a:ext cx="8269723" cy="4445273"/>
            <a:chOff x="625874" y="1988840"/>
            <a:chExt cx="8269723" cy="4445273"/>
          </a:xfrm>
        </p:grpSpPr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874" y="1988840"/>
              <a:ext cx="7906566" cy="4445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ular Callout 9"/>
            <p:cNvSpPr>
              <a:spLocks noChangeArrowheads="1"/>
            </p:cNvSpPr>
            <p:nvPr/>
          </p:nvSpPr>
          <p:spPr bwMode="auto">
            <a:xfrm>
              <a:off x="4932040" y="2564903"/>
              <a:ext cx="3963557" cy="1872209"/>
            </a:xfrm>
            <a:prstGeom prst="wedgeRoundRectCallout">
              <a:avLst>
                <a:gd name="adj1" fmla="val -91985"/>
                <a:gd name="adj2" fmla="val 130335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5 Options:</a:t>
              </a:r>
            </a:p>
            <a:p>
              <a:pPr marL="285750" marR="0" lvl="0" indent="-28575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Delete Certificate</a:t>
              </a:r>
            </a:p>
            <a:p>
              <a:pPr marL="285750" marR="0" lvl="0" indent="-28575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Delete Modification</a:t>
              </a:r>
            </a:p>
            <a:p>
              <a:pPr marL="285750" marR="0" lvl="0" indent="-28575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Save</a:t>
              </a:r>
            </a:p>
            <a:p>
              <a:pPr marL="285750" marR="0" lvl="0" indent="-28575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Return</a:t>
              </a:r>
            </a:p>
            <a:p>
              <a:pPr marL="285750" marR="0" lvl="0" indent="-28575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Confirm</a:t>
              </a: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 Entry for Submission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72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68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517620"/>
            <a:ext cx="2164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 smtClean="0"/>
              <a:t>Certificate</a:t>
            </a:r>
            <a:r>
              <a:rPr lang="en-US" sz="2000" u="sng" dirty="0" smtClean="0"/>
              <a:t> Modify</a:t>
            </a:r>
            <a:endParaRPr lang="en-US" sz="2000" i="1" u="sng" dirty="0"/>
          </a:p>
        </p:txBody>
      </p:sp>
      <p:grpSp>
        <p:nvGrpSpPr>
          <p:cNvPr id="2" name="Group 1"/>
          <p:cNvGrpSpPr/>
          <p:nvPr/>
        </p:nvGrpSpPr>
        <p:grpSpPr>
          <a:xfrm>
            <a:off x="611560" y="1988840"/>
            <a:ext cx="8424936" cy="4447233"/>
            <a:chOff x="611560" y="1988840"/>
            <a:chExt cx="8424936" cy="4447233"/>
          </a:xfrm>
        </p:grpSpPr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988840"/>
              <a:ext cx="7910052" cy="444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ular Callout 9"/>
            <p:cNvSpPr>
              <a:spLocks noChangeArrowheads="1"/>
            </p:cNvSpPr>
            <p:nvPr/>
          </p:nvSpPr>
          <p:spPr bwMode="auto">
            <a:xfrm>
              <a:off x="4932040" y="2564903"/>
              <a:ext cx="4104456" cy="2520281"/>
            </a:xfrm>
            <a:prstGeom prst="wedgeRoundRectCallout">
              <a:avLst>
                <a:gd name="adj1" fmla="val -121496"/>
                <a:gd name="adj2" fmla="val 86514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If “Delete Certificate” is selected,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 </a:t>
              </a:r>
              <a:r>
                <a:rPr kumimoji="0" lang="en-GB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WARNING</a:t>
              </a: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 will appear.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0" dirty="0">
                <a:solidFill>
                  <a:srgbClr val="000000"/>
                </a:solidFill>
                <a:latin typeface="Verdana" pitchFamily="34" charset="0"/>
                <a:ea typeface="+mn-ea"/>
              </a:endParaRP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Only “Delete Certificate” for</a:t>
              </a: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 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double certification entry or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completely incorrect record!  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Deletion removes the entire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certificate </a:t>
              </a:r>
              <a:r>
                <a:rPr kumimoji="0" lang="en-GB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histor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y.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23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69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517620"/>
            <a:ext cx="2164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 smtClean="0"/>
              <a:t>Certificate</a:t>
            </a:r>
            <a:r>
              <a:rPr lang="en-US" sz="2000" u="sng" dirty="0" smtClean="0"/>
              <a:t> Modify</a:t>
            </a:r>
            <a:endParaRPr lang="en-US" sz="2000" i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916832"/>
            <a:ext cx="8882560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Modification Choices:</a:t>
            </a:r>
          </a:p>
          <a:p>
            <a:endParaRPr lang="en-US" sz="2000" u="sng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Delete Certificate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000" dirty="0" smtClean="0"/>
              <a:t>Only use in case of duplicate or </a:t>
            </a:r>
            <a:r>
              <a:rPr lang="en-US" sz="2000" dirty="0" smtClean="0"/>
              <a:t>entirely </a:t>
            </a:r>
            <a:r>
              <a:rPr lang="en-US" sz="2000" dirty="0" smtClean="0"/>
              <a:t>incorrect record as</a:t>
            </a:r>
          </a:p>
          <a:p>
            <a:pPr lvl="1"/>
            <a:r>
              <a:rPr lang="en-US" sz="2000" dirty="0" smtClean="0"/>
              <a:t>deletion will remove the entire certificate history.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Delete Modification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000" dirty="0" smtClean="0"/>
              <a:t>Applies to in-process modifications that are being temporarily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tored in the “Work” area.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Save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000" dirty="0" smtClean="0"/>
              <a:t>Save changes in the work area for further processing.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Return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000" dirty="0" smtClean="0"/>
              <a:t>Go back to the Certificate/Assessment Modification Screen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Confirm Entry for Submission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000" dirty="0" smtClean="0"/>
              <a:t>Send the modification to the OASIS Sector Administrator for approval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5831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7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5440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Add: </a:t>
            </a:r>
            <a:r>
              <a:rPr lang="en-US" sz="2000" i="1" u="sng" dirty="0" smtClean="0"/>
              <a:t>Initial Audit Data</a:t>
            </a:r>
            <a:endParaRPr lang="en-US" sz="2000" i="1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539552" y="1939299"/>
            <a:ext cx="8092008" cy="4549533"/>
            <a:chOff x="539552" y="1939299"/>
            <a:chExt cx="8092008" cy="454953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939299"/>
              <a:ext cx="8092008" cy="4549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ular Callout 7"/>
            <p:cNvSpPr>
              <a:spLocks noChangeArrowheads="1"/>
            </p:cNvSpPr>
            <p:nvPr/>
          </p:nvSpPr>
          <p:spPr bwMode="auto">
            <a:xfrm>
              <a:off x="2739077" y="3933056"/>
              <a:ext cx="1512168" cy="996950"/>
            </a:xfrm>
            <a:prstGeom prst="wedgeRoundRectCallout">
              <a:avLst>
                <a:gd name="adj1" fmla="val -149318"/>
                <a:gd name="adj2" fmla="val -176476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access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75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70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517620"/>
            <a:ext cx="2164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 smtClean="0"/>
              <a:t>Certificate</a:t>
            </a:r>
            <a:r>
              <a:rPr lang="en-US" sz="2000" u="sng" dirty="0" smtClean="0"/>
              <a:t> Modify</a:t>
            </a:r>
            <a:endParaRPr lang="en-US" sz="2000" i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916832"/>
            <a:ext cx="824456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Expired Certificates:</a:t>
            </a:r>
          </a:p>
          <a:p>
            <a:endParaRPr lang="en-US" sz="2000" u="sng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Do not cancel or delete an expired certificate!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000" dirty="0" smtClean="0"/>
              <a:t>OASIS will do this automatically.  The visible certificate status</a:t>
            </a:r>
          </a:p>
          <a:p>
            <a:pPr lvl="1"/>
            <a:r>
              <a:rPr lang="en-US" sz="2000" dirty="0"/>
              <a:t>w</a:t>
            </a:r>
            <a:r>
              <a:rPr lang="en-US" sz="2000" dirty="0" smtClean="0"/>
              <a:t>ill then be shown as “Expired.”</a:t>
            </a:r>
          </a:p>
          <a:p>
            <a:pPr lvl="1"/>
            <a:endParaRPr lang="en-US" sz="2000" dirty="0" smtClean="0"/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000" dirty="0" smtClean="0"/>
              <a:t>After 13 weeks, an “Expired” certificate will no longer be publicly</a:t>
            </a:r>
          </a:p>
          <a:p>
            <a:pPr lvl="1"/>
            <a:r>
              <a:rPr lang="en-US" sz="2000" dirty="0"/>
              <a:t>v</a:t>
            </a:r>
            <a:r>
              <a:rPr lang="en-US" sz="2000" dirty="0" smtClean="0"/>
              <a:t>isible in OASIS, although the data will still remain in the database.</a:t>
            </a:r>
          </a:p>
          <a:p>
            <a:pPr lvl="1"/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Only Modify a certificate to “Withdrawn” status when a supplier</a:t>
            </a:r>
          </a:p>
          <a:p>
            <a:r>
              <a:rPr lang="en-US" sz="2000" dirty="0" smtClean="0"/>
              <a:t>no longer fulfills AQMS requirements.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000" dirty="0" smtClean="0"/>
              <a:t>If a supplier transfers to another Certification Body, simply allow</a:t>
            </a:r>
          </a:p>
          <a:p>
            <a:pPr lvl="1"/>
            <a:r>
              <a:rPr lang="en-US" sz="2000" dirty="0" smtClean="0"/>
              <a:t>your certificate to expire.  The OASIS Change Summary and the</a:t>
            </a:r>
          </a:p>
          <a:p>
            <a:pPr lvl="1"/>
            <a:r>
              <a:rPr lang="en-US" sz="2000" dirty="0" smtClean="0"/>
              <a:t>Certified Suppliers Directory will show the latest issuing CB.</a:t>
            </a:r>
          </a:p>
        </p:txBody>
      </p:sp>
    </p:spTree>
    <p:extLst>
      <p:ext uri="{BB962C8B-B14F-4D97-AF65-F5344CB8AC3E}">
        <p14:creationId xmlns:p14="http://schemas.microsoft.com/office/powerpoint/2010/main" val="326420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1030124"/>
            <a:ext cx="8640762" cy="709612"/>
          </a:xfrm>
        </p:spPr>
        <p:txBody>
          <a:bodyPr/>
          <a:lstStyle/>
          <a:p>
            <a:pPr eaLnBrk="1" hangingPunct="1"/>
            <a:r>
              <a:rPr lang="en-US" dirty="0" smtClean="0"/>
              <a:t>OASIS User Training for Certification Bodies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71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39681"/>
            <a:ext cx="3448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Part 2 – Applications Section</a:t>
            </a:r>
            <a:endParaRPr lang="en-US" sz="2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355821" y="1866885"/>
            <a:ext cx="5049396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Training Content: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Overview</a:t>
            </a:r>
            <a:r>
              <a:rPr lang="en-US" dirty="0" smtClean="0">
                <a:sym typeface="Wingdings" pitchFamily="2" charset="2"/>
              </a:rPr>
              <a:t> 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The Main Screen</a:t>
            </a:r>
            <a:r>
              <a:rPr lang="en-US" dirty="0" smtClean="0">
                <a:sym typeface="Wingdings" pitchFamily="2" charset="2"/>
              </a:rPr>
              <a:t> 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Certificate / Assessment Add or Transfer </a:t>
            </a:r>
            <a:r>
              <a:rPr lang="en-US" dirty="0" smtClean="0">
                <a:sym typeface="Wingdings" pitchFamily="2" charset="2"/>
              </a:rPr>
              <a:t></a:t>
            </a:r>
            <a:r>
              <a:rPr lang="en-US" dirty="0" smtClean="0"/>
              <a:t>  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Certificate / Assessment Modify </a:t>
            </a:r>
            <a:r>
              <a:rPr lang="en-US" dirty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Certificate / Assessment View Details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Manage Feedback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Reports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Aggregate ARS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Auditor Capacity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Certificate Issue Dates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Days to Upload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Supplier Admins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Supplier View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Users – Manage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Help - CB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3930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72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4412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View Details</a:t>
            </a:r>
            <a:endParaRPr lang="en-US" sz="2000" i="1" u="sng" dirty="0"/>
          </a:p>
        </p:txBody>
      </p:sp>
      <p:grpSp>
        <p:nvGrpSpPr>
          <p:cNvPr id="5" name="Group 4"/>
          <p:cNvGrpSpPr/>
          <p:nvPr/>
        </p:nvGrpSpPr>
        <p:grpSpPr>
          <a:xfrm>
            <a:off x="569168" y="1988840"/>
            <a:ext cx="7963271" cy="4477154"/>
            <a:chOff x="569168" y="1988840"/>
            <a:chExt cx="7963271" cy="4477154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168" y="1988840"/>
              <a:ext cx="7963271" cy="4477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ular Callout 7"/>
            <p:cNvSpPr>
              <a:spLocks noChangeArrowheads="1"/>
            </p:cNvSpPr>
            <p:nvPr/>
          </p:nvSpPr>
          <p:spPr bwMode="auto">
            <a:xfrm>
              <a:off x="2843808" y="4088234"/>
              <a:ext cx="1512168" cy="996950"/>
            </a:xfrm>
            <a:prstGeom prst="wedgeRoundRectCallout">
              <a:avLst>
                <a:gd name="adj1" fmla="val -157717"/>
                <a:gd name="adj2" fmla="val -108960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access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619672" y="5445224"/>
              <a:ext cx="6336704" cy="911052"/>
              <a:chOff x="1619672" y="5445224"/>
              <a:chExt cx="6336704" cy="911052"/>
            </a:xfrm>
          </p:grpSpPr>
          <p:sp>
            <p:nvSpPr>
              <p:cNvPr id="11" name="Rounded Rectangle 10"/>
              <p:cNvSpPr/>
              <p:nvPr/>
            </p:nvSpPr>
            <p:spPr bwMode="auto">
              <a:xfrm>
                <a:off x="1619672" y="5445224"/>
                <a:ext cx="6336704" cy="911052"/>
              </a:xfrm>
              <a:prstGeom prst="roundRect">
                <a:avLst/>
              </a:prstGeom>
              <a:solidFill>
                <a:srgbClr val="BDC8D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696018" y="5713511"/>
                <a:ext cx="61840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2">
                        <a:lumMod val="1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Shows certificate and audit data already entered by your CB</a:t>
                </a:r>
                <a:endParaRPr lang="en-US" sz="1400" dirty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94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73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4412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View Details</a:t>
            </a:r>
            <a:endParaRPr lang="en-US" sz="2000" i="1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641175" y="1988840"/>
            <a:ext cx="7891265" cy="4436670"/>
            <a:chOff x="641175" y="1988840"/>
            <a:chExt cx="7891265" cy="4436670"/>
          </a:xfrm>
        </p:grpSpPr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175" y="1988840"/>
              <a:ext cx="7891265" cy="443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ular Callout 6"/>
            <p:cNvSpPr>
              <a:spLocks noChangeArrowheads="1"/>
            </p:cNvSpPr>
            <p:nvPr/>
          </p:nvSpPr>
          <p:spPr bwMode="auto">
            <a:xfrm>
              <a:off x="5580112" y="2996952"/>
              <a:ext cx="2716558" cy="1125925"/>
            </a:xfrm>
            <a:prstGeom prst="wedgeRoundRectCallout">
              <a:avLst>
                <a:gd name="adj1" fmla="val -168115"/>
                <a:gd name="adj2" fmla="val -85770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From drop down, 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</a:t>
              </a:r>
              <a:r>
                <a:rPr kumimoji="0" lang="en-GB" sz="1800" b="0" i="0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elect</a:t>
              </a:r>
              <a:r>
                <a:rPr kumimoji="0" lang="en-GB" sz="1800" b="0" i="0" u="none" strike="noStrike" kern="0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 Certificates or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baseline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Assessments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1" name="Rounded Rectangular Callout 10"/>
            <p:cNvSpPr>
              <a:spLocks noChangeArrowheads="1"/>
            </p:cNvSpPr>
            <p:nvPr/>
          </p:nvSpPr>
          <p:spPr bwMode="auto">
            <a:xfrm>
              <a:off x="4610112" y="4797152"/>
              <a:ext cx="2914215" cy="1125925"/>
            </a:xfrm>
            <a:prstGeom prst="wedgeRoundRectCallout">
              <a:avLst>
                <a:gd name="adj1" fmla="val -58828"/>
                <a:gd name="adj2" fmla="val -106864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Enter search parameters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and click “Search”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21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74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2818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View Details</a:t>
            </a:r>
            <a:endParaRPr lang="en-US" sz="2000" i="1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641175" y="1988840"/>
            <a:ext cx="7891265" cy="4436670"/>
            <a:chOff x="641175" y="1988840"/>
            <a:chExt cx="7891265" cy="4436670"/>
          </a:xfrm>
        </p:grpSpPr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175" y="1988840"/>
              <a:ext cx="7891265" cy="443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ular Callout 10"/>
            <p:cNvSpPr>
              <a:spLocks noChangeArrowheads="1"/>
            </p:cNvSpPr>
            <p:nvPr/>
          </p:nvSpPr>
          <p:spPr bwMode="auto">
            <a:xfrm>
              <a:off x="4610112" y="4797152"/>
              <a:ext cx="2914215" cy="1125925"/>
            </a:xfrm>
            <a:prstGeom prst="wedgeRoundRectCallout">
              <a:avLst>
                <a:gd name="adj1" fmla="val -58828"/>
                <a:gd name="adj2" fmla="val -106864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Identify supplier and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then click “View”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825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75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2818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View Details</a:t>
            </a:r>
            <a:endParaRPr lang="en-US" sz="2000" i="1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641174" y="2000052"/>
            <a:ext cx="7920815" cy="4453284"/>
            <a:chOff x="641174" y="2000052"/>
            <a:chExt cx="7920815" cy="4453284"/>
          </a:xfrm>
        </p:grpSpPr>
        <p:pic>
          <p:nvPicPr>
            <p:cNvPr id="7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174" y="2000052"/>
              <a:ext cx="7920815" cy="4453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ular Callout 9"/>
            <p:cNvSpPr>
              <a:spLocks noChangeArrowheads="1"/>
            </p:cNvSpPr>
            <p:nvPr/>
          </p:nvSpPr>
          <p:spPr bwMode="auto">
            <a:xfrm>
              <a:off x="5148064" y="3645024"/>
              <a:ext cx="2914215" cy="1125925"/>
            </a:xfrm>
            <a:prstGeom prst="wedgeRoundRectCallout">
              <a:avLst>
                <a:gd name="adj1" fmla="val -86538"/>
                <a:gd name="adj2" fmla="val -64675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Shows details from the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selected assessment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2" name="Rounded Rectangular Callout 11"/>
            <p:cNvSpPr>
              <a:spLocks noChangeArrowheads="1"/>
            </p:cNvSpPr>
            <p:nvPr/>
          </p:nvSpPr>
          <p:spPr bwMode="auto">
            <a:xfrm>
              <a:off x="5148064" y="4967371"/>
              <a:ext cx="2914215" cy="1125925"/>
            </a:xfrm>
            <a:prstGeom prst="wedgeRoundRectCallout">
              <a:avLst>
                <a:gd name="adj1" fmla="val -160702"/>
                <a:gd name="adj2" fmla="val -15103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“View” to see the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u</a:t>
              </a:r>
              <a:r>
                <a:rPr kumimoji="0" lang="en-GB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ploaded</a:t>
              </a: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 Certificate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860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76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3060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Assessment View Details</a:t>
            </a:r>
            <a:endParaRPr lang="en-US" sz="2000" i="1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641175" y="1988840"/>
            <a:ext cx="7891265" cy="4436670"/>
            <a:chOff x="641175" y="1988840"/>
            <a:chExt cx="7891265" cy="4436670"/>
          </a:xfrm>
        </p:grpSpPr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175" y="1988840"/>
              <a:ext cx="7891265" cy="443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ular Callout 10"/>
            <p:cNvSpPr>
              <a:spLocks noChangeArrowheads="1"/>
            </p:cNvSpPr>
            <p:nvPr/>
          </p:nvSpPr>
          <p:spPr bwMode="auto">
            <a:xfrm>
              <a:off x="4610112" y="4797152"/>
              <a:ext cx="2914215" cy="1125925"/>
            </a:xfrm>
            <a:prstGeom prst="wedgeRoundRectCallout">
              <a:avLst>
                <a:gd name="adj1" fmla="val -58828"/>
                <a:gd name="adj2" fmla="val -106864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Identify supplier and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then click “View”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113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77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3060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Assessment View Details</a:t>
            </a:r>
            <a:endParaRPr lang="en-US" sz="2000" i="1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635570" y="1988840"/>
            <a:ext cx="7898520" cy="4440749"/>
            <a:chOff x="635570" y="1988840"/>
            <a:chExt cx="7898520" cy="4440749"/>
          </a:xfrm>
        </p:grpSpPr>
        <p:pic>
          <p:nvPicPr>
            <p:cNvPr id="7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570" y="1988840"/>
              <a:ext cx="7898520" cy="4440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ular Callout 10"/>
            <p:cNvSpPr>
              <a:spLocks noChangeArrowheads="1"/>
            </p:cNvSpPr>
            <p:nvPr/>
          </p:nvSpPr>
          <p:spPr bwMode="auto">
            <a:xfrm>
              <a:off x="5148064" y="3116205"/>
              <a:ext cx="2914215" cy="1125925"/>
            </a:xfrm>
            <a:prstGeom prst="wedgeRoundRectCallout">
              <a:avLst>
                <a:gd name="adj1" fmla="val -154590"/>
                <a:gd name="adj2" fmla="val -73113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Shows the assessment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being viewed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9" name="Rounded Rectangular Callout 8"/>
            <p:cNvSpPr>
              <a:spLocks noChangeArrowheads="1"/>
            </p:cNvSpPr>
            <p:nvPr/>
          </p:nvSpPr>
          <p:spPr bwMode="auto">
            <a:xfrm>
              <a:off x="5148064" y="4535323"/>
              <a:ext cx="2914215" cy="1125925"/>
            </a:xfrm>
            <a:prstGeom prst="wedgeRoundRectCallout">
              <a:avLst>
                <a:gd name="adj1" fmla="val -86538"/>
                <a:gd name="adj2" fmla="val -64675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Shows details from the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selected assessment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44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1030124"/>
            <a:ext cx="8640762" cy="709612"/>
          </a:xfrm>
        </p:spPr>
        <p:txBody>
          <a:bodyPr/>
          <a:lstStyle/>
          <a:p>
            <a:pPr eaLnBrk="1" hangingPunct="1"/>
            <a:r>
              <a:rPr lang="en-US" dirty="0" smtClean="0"/>
              <a:t>OASIS User Training for Certification Bodies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78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39681"/>
            <a:ext cx="3448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Part 2 – Applications Section</a:t>
            </a:r>
            <a:endParaRPr lang="en-US" sz="2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355821" y="1866885"/>
            <a:ext cx="5049396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Training Content: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Overview</a:t>
            </a:r>
            <a:r>
              <a:rPr lang="en-US" dirty="0" smtClean="0">
                <a:sym typeface="Wingdings" pitchFamily="2" charset="2"/>
              </a:rPr>
              <a:t> 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The Main Screen</a:t>
            </a:r>
            <a:r>
              <a:rPr lang="en-US" dirty="0" smtClean="0">
                <a:sym typeface="Wingdings" pitchFamily="2" charset="2"/>
              </a:rPr>
              <a:t> 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Certificate / Assessment Add or Transfer </a:t>
            </a:r>
            <a:r>
              <a:rPr lang="en-US" dirty="0" smtClean="0">
                <a:sym typeface="Wingdings" pitchFamily="2" charset="2"/>
              </a:rPr>
              <a:t></a:t>
            </a:r>
            <a:r>
              <a:rPr lang="en-US" dirty="0" smtClean="0"/>
              <a:t>  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Certificate / Assessment Modify </a:t>
            </a:r>
            <a:r>
              <a:rPr lang="en-US" dirty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Certificate / Assessment View Details </a:t>
            </a:r>
            <a:r>
              <a:rPr lang="en-US" dirty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Manage Feedback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Reports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Aggregate ARS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Auditor Capacity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Certificate Issue Dates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Days to Upload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Supplier Admins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Supplier View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Users – Manage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Help - CB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628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79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517620"/>
            <a:ext cx="4855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Manage Feedback – General Information</a:t>
            </a:r>
            <a:endParaRPr lang="en-US" sz="2000" i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1916832"/>
            <a:ext cx="807625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Feedback requests (tickets) may be created by any registered</a:t>
            </a:r>
          </a:p>
          <a:p>
            <a:r>
              <a:rPr lang="en-US" sz="2000" dirty="0" smtClean="0"/>
              <a:t>OASIS user.</a:t>
            </a:r>
          </a:p>
          <a:p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There are two paths by which users can create feedback requests.</a:t>
            </a:r>
          </a:p>
          <a:p>
            <a:r>
              <a:rPr lang="en-US" sz="2000" dirty="0" smtClean="0"/>
              <a:t>Options differ depending on the path chosen.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550" y="3494824"/>
            <a:ext cx="2920602" cy="288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8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8</a:t>
            </a:fld>
            <a:endParaRPr lang="en-US" sz="800">
              <a:solidFill>
                <a:srgbClr val="71798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3832" y="1988840"/>
            <a:ext cx="8399234" cy="4515017"/>
            <a:chOff x="573832" y="1988840"/>
            <a:chExt cx="8399234" cy="4515017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32" y="1988840"/>
              <a:ext cx="8030616" cy="4515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ular Callout 7"/>
            <p:cNvSpPr>
              <a:spLocks noChangeArrowheads="1"/>
            </p:cNvSpPr>
            <p:nvPr/>
          </p:nvSpPr>
          <p:spPr bwMode="auto">
            <a:xfrm>
              <a:off x="6084168" y="2276872"/>
              <a:ext cx="2880320" cy="1008112"/>
            </a:xfrm>
            <a:prstGeom prst="wedgeRoundRectCallout">
              <a:avLst>
                <a:gd name="adj1" fmla="val -100019"/>
                <a:gd name="adj2" fmla="val 31092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 add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2" name="Rounded Rectangular Callout 11"/>
            <p:cNvSpPr>
              <a:spLocks noChangeArrowheads="1"/>
            </p:cNvSpPr>
            <p:nvPr/>
          </p:nvSpPr>
          <p:spPr bwMode="auto">
            <a:xfrm>
              <a:off x="6092746" y="4581128"/>
              <a:ext cx="2880320" cy="720080"/>
            </a:xfrm>
            <a:prstGeom prst="wedgeRoundRectCallout">
              <a:avLst>
                <a:gd name="adj1" fmla="val -113216"/>
                <a:gd name="adj2" fmla="val -110172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Note “ </a:t>
              </a:r>
              <a:r>
                <a:rPr lang="en-GB" sz="1800" kern="0" dirty="0" smtClean="0">
                  <a:solidFill>
                    <a:srgbClr val="FF0000"/>
                  </a:solidFill>
                  <a:latin typeface="Verdana" pitchFamily="34" charset="0"/>
                  <a:ea typeface="+mn-ea"/>
                </a:rPr>
                <a:t>*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 ” and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meanings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3" name="Rounded Rectangular Callout 12"/>
            <p:cNvSpPr>
              <a:spLocks noChangeArrowheads="1"/>
            </p:cNvSpPr>
            <p:nvPr/>
          </p:nvSpPr>
          <p:spPr bwMode="auto">
            <a:xfrm>
              <a:off x="6084168" y="5517232"/>
              <a:ext cx="2880320" cy="720080"/>
            </a:xfrm>
            <a:prstGeom prst="wedgeRoundRectCallout">
              <a:avLst>
                <a:gd name="adj1" fmla="val -96690"/>
                <a:gd name="adj2" fmla="val -58732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Saved entries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n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ot yet published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79512" y="1517620"/>
            <a:ext cx="5440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Add: </a:t>
            </a:r>
            <a:r>
              <a:rPr lang="en-US" sz="2000" i="1" u="sng" dirty="0" smtClean="0"/>
              <a:t>Initial Audit Data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56340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80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517620"/>
            <a:ext cx="4855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Manage Feedback – General Information</a:t>
            </a:r>
            <a:endParaRPr lang="en-US" sz="2000" i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637073" y="2111365"/>
            <a:ext cx="789536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Read all feedback requests.  Always respond when requested to.</a:t>
            </a:r>
          </a:p>
          <a:p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Respond as soon as possible.</a:t>
            </a:r>
          </a:p>
          <a:p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The requestor will see all responses submitted.</a:t>
            </a:r>
          </a:p>
          <a:p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The requestor may delegate to the recipient the ability to close</a:t>
            </a:r>
          </a:p>
          <a:p>
            <a:r>
              <a:rPr lang="en-US" sz="2000" dirty="0" smtClean="0"/>
              <a:t>the request.</a:t>
            </a:r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The requestor may re-open a request if they believe it was in fact</a:t>
            </a:r>
          </a:p>
          <a:p>
            <a:r>
              <a:rPr lang="en-US" sz="2000" dirty="0"/>
              <a:t>n</a:t>
            </a:r>
            <a:r>
              <a:rPr lang="en-US" sz="2000" dirty="0" smtClean="0"/>
              <a:t>ot closed. </a:t>
            </a:r>
          </a:p>
        </p:txBody>
      </p:sp>
    </p:spTree>
    <p:extLst>
      <p:ext uri="{BB962C8B-B14F-4D97-AF65-F5344CB8AC3E}">
        <p14:creationId xmlns:p14="http://schemas.microsoft.com/office/powerpoint/2010/main" val="26662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81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2308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Manage Feedback</a:t>
            </a:r>
            <a:endParaRPr lang="en-US" sz="2000" i="1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569168" y="1988840"/>
            <a:ext cx="7963271" cy="4477154"/>
            <a:chOff x="569168" y="1988840"/>
            <a:chExt cx="7963271" cy="4477154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168" y="1988840"/>
              <a:ext cx="7963271" cy="4477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ular Callout 7"/>
            <p:cNvSpPr>
              <a:spLocks noChangeArrowheads="1"/>
            </p:cNvSpPr>
            <p:nvPr/>
          </p:nvSpPr>
          <p:spPr bwMode="auto">
            <a:xfrm>
              <a:off x="2739077" y="4077072"/>
              <a:ext cx="1512168" cy="996950"/>
            </a:xfrm>
            <a:prstGeom prst="wedgeRoundRectCallout">
              <a:avLst>
                <a:gd name="adj1" fmla="val -148369"/>
                <a:gd name="adj2" fmla="val -92366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access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619672" y="5445224"/>
              <a:ext cx="6336704" cy="911052"/>
              <a:chOff x="1619672" y="5445224"/>
              <a:chExt cx="6336704" cy="911052"/>
            </a:xfrm>
          </p:grpSpPr>
          <p:sp>
            <p:nvSpPr>
              <p:cNvPr id="12" name="Rounded Rectangle 11"/>
              <p:cNvSpPr/>
              <p:nvPr/>
            </p:nvSpPr>
            <p:spPr bwMode="auto">
              <a:xfrm>
                <a:off x="1619672" y="5445224"/>
                <a:ext cx="6336704" cy="911052"/>
              </a:xfrm>
              <a:prstGeom prst="roundRect">
                <a:avLst/>
              </a:prstGeom>
              <a:solidFill>
                <a:srgbClr val="BDC8D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696018" y="5639140"/>
                <a:ext cx="61840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2">
                        <a:lumMod val="1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Allows management of feedback requests that have been sent to your CB organization</a:t>
                </a:r>
                <a:endParaRPr lang="en-US" sz="1400" dirty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610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82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2308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Manage Feedback</a:t>
            </a:r>
            <a:endParaRPr lang="en-US" sz="2000" i="1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611560" y="1988840"/>
            <a:ext cx="7920879" cy="4439998"/>
            <a:chOff x="611560" y="1988840"/>
            <a:chExt cx="7920879" cy="4439998"/>
          </a:xfrm>
        </p:grpSpPr>
        <p:pic>
          <p:nvPicPr>
            <p:cNvPr id="9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988840"/>
              <a:ext cx="7897185" cy="44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ular Callout 9"/>
            <p:cNvSpPr>
              <a:spLocks noChangeArrowheads="1"/>
            </p:cNvSpPr>
            <p:nvPr/>
          </p:nvSpPr>
          <p:spPr bwMode="auto">
            <a:xfrm>
              <a:off x="5652120" y="2563669"/>
              <a:ext cx="2880319" cy="937339"/>
            </a:xfrm>
            <a:prstGeom prst="wedgeRoundRectCallout">
              <a:avLst>
                <a:gd name="adj1" fmla="val -66249"/>
                <a:gd name="adj2" fmla="val -65942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 select a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recipient type and send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 new feedback ticket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1" name="Rounded Rectangular Callout 10"/>
            <p:cNvSpPr>
              <a:spLocks noChangeArrowheads="1"/>
            </p:cNvSpPr>
            <p:nvPr/>
          </p:nvSpPr>
          <p:spPr bwMode="auto">
            <a:xfrm>
              <a:off x="5796136" y="3571781"/>
              <a:ext cx="2736303" cy="937339"/>
            </a:xfrm>
            <a:prstGeom prst="wedgeRoundRectCallout">
              <a:avLst>
                <a:gd name="adj1" fmla="val -131240"/>
                <a:gd name="adj2" fmla="val -120420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Filtering options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for viewing the list of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f</a:t>
              </a:r>
              <a:r>
                <a:rPr lang="en-GB" sz="1800" kern="0" noProof="0" dirty="0" err="1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eedback</a:t>
              </a: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 requests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3" name="Rounded Rectangular Callout 12"/>
            <p:cNvSpPr>
              <a:spLocks noChangeArrowheads="1"/>
            </p:cNvSpPr>
            <p:nvPr/>
          </p:nvSpPr>
          <p:spPr bwMode="auto">
            <a:xfrm>
              <a:off x="1763688" y="4581128"/>
              <a:ext cx="3168352" cy="1729725"/>
            </a:xfrm>
            <a:prstGeom prst="wedgeRoundRectCallout">
              <a:avLst>
                <a:gd name="adj1" fmla="val -23353"/>
                <a:gd name="adj2" fmla="val -107715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on the entry to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process the request.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Note:  Each feedback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request has a unique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reference number.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4" name="Rounded Rectangular Callout 13"/>
            <p:cNvSpPr>
              <a:spLocks noChangeArrowheads="1"/>
            </p:cNvSpPr>
            <p:nvPr/>
          </p:nvSpPr>
          <p:spPr bwMode="auto">
            <a:xfrm>
              <a:off x="5220072" y="4867925"/>
              <a:ext cx="2736303" cy="937339"/>
            </a:xfrm>
            <a:prstGeom prst="wedgeRoundRectCallout">
              <a:avLst>
                <a:gd name="adj1" fmla="val -131674"/>
                <a:gd name="adj2" fmla="val -240777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 download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the list to Excel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219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83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2308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Manage Feedback</a:t>
            </a:r>
            <a:endParaRPr lang="en-US" sz="2000" i="1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644383" y="1988840"/>
            <a:ext cx="7897184" cy="4439998"/>
            <a:chOff x="644383" y="1988840"/>
            <a:chExt cx="7897184" cy="4439998"/>
          </a:xfrm>
        </p:grpSpPr>
        <p:pic>
          <p:nvPicPr>
            <p:cNvPr id="12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383" y="1988840"/>
              <a:ext cx="7897184" cy="44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ular Callout 9"/>
            <p:cNvSpPr>
              <a:spLocks noChangeArrowheads="1"/>
            </p:cNvSpPr>
            <p:nvPr/>
          </p:nvSpPr>
          <p:spPr bwMode="auto">
            <a:xfrm>
              <a:off x="5436096" y="2563669"/>
              <a:ext cx="3097039" cy="1081355"/>
            </a:xfrm>
            <a:prstGeom prst="wedgeRoundRectCallout">
              <a:avLst>
                <a:gd name="adj1" fmla="val -71302"/>
                <a:gd name="adj2" fmla="val 18687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 invite, view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or manage contributors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t</a:t>
              </a: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o the feedback</a:t>
              </a: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 discussion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1" name="Rounded Rectangular Callout 10"/>
            <p:cNvSpPr>
              <a:spLocks noChangeArrowheads="1"/>
            </p:cNvSpPr>
            <p:nvPr/>
          </p:nvSpPr>
          <p:spPr bwMode="auto">
            <a:xfrm>
              <a:off x="5436097" y="4005064"/>
              <a:ext cx="3105470" cy="1152128"/>
            </a:xfrm>
            <a:prstGeom prst="wedgeRoundRectCallout">
              <a:avLst>
                <a:gd name="adj1" fmla="val -108672"/>
                <a:gd name="adj2" fmla="val -60875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View details of the 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request and any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attachments that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were included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5" name="Rounded Rectangular Callout 14"/>
            <p:cNvSpPr>
              <a:spLocks noChangeArrowheads="1"/>
            </p:cNvSpPr>
            <p:nvPr/>
          </p:nvSpPr>
          <p:spPr bwMode="auto">
            <a:xfrm>
              <a:off x="2123728" y="5299973"/>
              <a:ext cx="3097039" cy="937339"/>
            </a:xfrm>
            <a:prstGeom prst="wedgeRoundRectCallout">
              <a:avLst>
                <a:gd name="adj1" fmla="val -21072"/>
                <a:gd name="adj2" fmla="val -140690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 add a response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if one is requested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8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84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2308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Manage Feedback</a:t>
            </a:r>
            <a:endParaRPr lang="en-US" sz="2000" i="1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644383" y="1988840"/>
            <a:ext cx="7897184" cy="4439998"/>
            <a:chOff x="644383" y="1988840"/>
            <a:chExt cx="7897184" cy="4439998"/>
          </a:xfrm>
        </p:grpSpPr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383" y="1988840"/>
              <a:ext cx="7897184" cy="44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ular Callout 9"/>
            <p:cNvSpPr>
              <a:spLocks noChangeArrowheads="1"/>
            </p:cNvSpPr>
            <p:nvPr/>
          </p:nvSpPr>
          <p:spPr bwMode="auto">
            <a:xfrm>
              <a:off x="5076056" y="2276872"/>
              <a:ext cx="3457079" cy="1081355"/>
            </a:xfrm>
            <a:prstGeom prst="wedgeRoundRectCallout">
              <a:avLst>
                <a:gd name="adj1" fmla="val -132790"/>
                <a:gd name="adj2" fmla="val 123015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If a response was requested,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select the type using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the drop down menu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5" name="Rounded Rectangular Callout 14"/>
            <p:cNvSpPr>
              <a:spLocks noChangeArrowheads="1"/>
            </p:cNvSpPr>
            <p:nvPr/>
          </p:nvSpPr>
          <p:spPr bwMode="auto">
            <a:xfrm>
              <a:off x="5076056" y="3501008"/>
              <a:ext cx="3465511" cy="1296144"/>
            </a:xfrm>
            <a:prstGeom prst="wedgeRoundRectCallout">
              <a:avLst>
                <a:gd name="adj1" fmla="val -69745"/>
                <a:gd name="adj2" fmla="val -605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Check to copy the response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to associates in your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o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rganization who have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access to feedback entries.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3" name="Rounded Rectangular Callout 12"/>
            <p:cNvSpPr>
              <a:spLocks noChangeArrowheads="1"/>
            </p:cNvSpPr>
            <p:nvPr/>
          </p:nvSpPr>
          <p:spPr bwMode="auto">
            <a:xfrm>
              <a:off x="5075361" y="4939933"/>
              <a:ext cx="3457079" cy="721315"/>
            </a:xfrm>
            <a:prstGeom prst="wedgeRoundRectCallout">
              <a:avLst>
                <a:gd name="adj1" fmla="val -69928"/>
                <a:gd name="adj2" fmla="val 25862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Add message and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attach any applicable files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4" name="Rounded Rectangular Callout 13"/>
            <p:cNvSpPr>
              <a:spLocks noChangeArrowheads="1"/>
            </p:cNvSpPr>
            <p:nvPr/>
          </p:nvSpPr>
          <p:spPr bwMode="auto">
            <a:xfrm>
              <a:off x="5796136" y="5804029"/>
              <a:ext cx="2736999" cy="505291"/>
            </a:xfrm>
            <a:prstGeom prst="wedgeRoundRectCallout">
              <a:avLst>
                <a:gd name="adj1" fmla="val -68700"/>
                <a:gd name="adj2" fmla="val 36014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 send response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366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1030124"/>
            <a:ext cx="8640762" cy="709612"/>
          </a:xfrm>
        </p:spPr>
        <p:txBody>
          <a:bodyPr/>
          <a:lstStyle/>
          <a:p>
            <a:pPr eaLnBrk="1" hangingPunct="1"/>
            <a:r>
              <a:rPr lang="en-US" dirty="0" smtClean="0"/>
              <a:t>OASIS User Training for Certification Bodies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85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39681"/>
            <a:ext cx="3448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Part 2 – Applications Section</a:t>
            </a:r>
            <a:endParaRPr lang="en-US" sz="2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355821" y="1866885"/>
            <a:ext cx="5049396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Training Content: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Overview</a:t>
            </a:r>
            <a:r>
              <a:rPr lang="en-US" dirty="0" smtClean="0">
                <a:sym typeface="Wingdings" pitchFamily="2" charset="2"/>
              </a:rPr>
              <a:t> 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The Main Screen</a:t>
            </a:r>
            <a:r>
              <a:rPr lang="en-US" dirty="0" smtClean="0">
                <a:sym typeface="Wingdings" pitchFamily="2" charset="2"/>
              </a:rPr>
              <a:t> 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Certificate / Assessment Add or Transfer </a:t>
            </a:r>
            <a:r>
              <a:rPr lang="en-US" dirty="0" smtClean="0">
                <a:sym typeface="Wingdings" pitchFamily="2" charset="2"/>
              </a:rPr>
              <a:t></a:t>
            </a:r>
            <a:r>
              <a:rPr lang="en-US" dirty="0" smtClean="0"/>
              <a:t>  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Certificate / Assessment Modify </a:t>
            </a:r>
            <a:r>
              <a:rPr lang="en-US" dirty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Certificate / Assessment View Details </a:t>
            </a:r>
            <a:r>
              <a:rPr lang="en-US" dirty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Manage Feedback</a:t>
            </a:r>
            <a:r>
              <a:rPr lang="en-US" dirty="0">
                <a:sym typeface="Wingdings" pitchFamily="2" charset="2"/>
              </a:rPr>
              <a:t> 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Reports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Aggregate ARS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Auditor Capacity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Certificate Issue Dates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Days to Upload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Supplier Admins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Supplier View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Users – Manage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Help - CB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7337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39128" y="3861048"/>
            <a:ext cx="5713192" cy="2567790"/>
            <a:chOff x="659817" y="1988840"/>
            <a:chExt cx="7897184" cy="4439998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817" y="1988840"/>
              <a:ext cx="7897184" cy="44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ight Brace 7"/>
            <p:cNvSpPr/>
            <p:nvPr/>
          </p:nvSpPr>
          <p:spPr bwMode="auto">
            <a:xfrm>
              <a:off x="1599881" y="3717031"/>
              <a:ext cx="163807" cy="936105"/>
            </a:xfrm>
            <a:prstGeom prst="rightBrace">
              <a:avLst/>
            </a:prstGeom>
            <a:noFill/>
            <a:ln w="285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ounded Rectangular Callout 8"/>
            <p:cNvSpPr>
              <a:spLocks noChangeArrowheads="1"/>
            </p:cNvSpPr>
            <p:nvPr/>
          </p:nvSpPr>
          <p:spPr bwMode="auto">
            <a:xfrm>
              <a:off x="3203848" y="4365104"/>
              <a:ext cx="1512168" cy="996950"/>
            </a:xfrm>
            <a:prstGeom prst="wedgeRoundRectCallout">
              <a:avLst>
                <a:gd name="adj1" fmla="val -139109"/>
                <a:gd name="adj2" fmla="val -65697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CB Reports</a:t>
              </a: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86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517620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Reports</a:t>
            </a:r>
            <a:endParaRPr lang="en-US" sz="2000" i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1691680" y="1916832"/>
            <a:ext cx="574086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Several reports are currently available to CB’s</a:t>
            </a:r>
          </a:p>
          <a:p>
            <a:pPr marL="1257300" lvl="2" indent="-342900">
              <a:buFont typeface="Courier New" pitchFamily="49" charset="0"/>
              <a:buChar char="o"/>
            </a:pPr>
            <a:r>
              <a:rPr lang="en-US" sz="2000" dirty="0" smtClean="0"/>
              <a:t>Aggregate ARS</a:t>
            </a:r>
          </a:p>
          <a:p>
            <a:pPr marL="1257300" lvl="2" indent="-342900">
              <a:buFont typeface="Courier New" pitchFamily="49" charset="0"/>
              <a:buChar char="o"/>
            </a:pPr>
            <a:r>
              <a:rPr lang="en-US" sz="2000" dirty="0" smtClean="0"/>
              <a:t>Auditor Capacity</a:t>
            </a:r>
          </a:p>
          <a:p>
            <a:pPr marL="1257300" lvl="2" indent="-342900">
              <a:buFont typeface="Courier New" pitchFamily="49" charset="0"/>
              <a:buChar char="o"/>
            </a:pPr>
            <a:r>
              <a:rPr lang="en-US" sz="2000" dirty="0" smtClean="0"/>
              <a:t>Certificate Issue Dates</a:t>
            </a:r>
          </a:p>
          <a:p>
            <a:pPr marL="1257300" lvl="2" indent="-342900">
              <a:buFont typeface="Courier New" pitchFamily="49" charset="0"/>
              <a:buChar char="o"/>
            </a:pPr>
            <a:r>
              <a:rPr lang="en-US" sz="2000" dirty="0" smtClean="0"/>
              <a:t>Days to Upload</a:t>
            </a:r>
          </a:p>
          <a:p>
            <a:pPr marL="1257300" lvl="2" indent="-342900">
              <a:buFont typeface="Courier New" pitchFamily="49" charset="0"/>
              <a:buChar char="o"/>
            </a:pPr>
            <a:r>
              <a:rPr lang="en-US" sz="2000" dirty="0" smtClean="0"/>
              <a:t>Supplier Admins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760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87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2919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Report:  Aggregate ARS</a:t>
            </a:r>
            <a:endParaRPr lang="en-US" sz="2000" i="1" u="sng" dirty="0"/>
          </a:p>
        </p:txBody>
      </p:sp>
      <p:grpSp>
        <p:nvGrpSpPr>
          <p:cNvPr id="5" name="Group 4"/>
          <p:cNvGrpSpPr/>
          <p:nvPr/>
        </p:nvGrpSpPr>
        <p:grpSpPr>
          <a:xfrm>
            <a:off x="644382" y="1988840"/>
            <a:ext cx="8032074" cy="4439998"/>
            <a:chOff x="644382" y="1988840"/>
            <a:chExt cx="8032074" cy="4439998"/>
          </a:xfrm>
        </p:grpSpPr>
        <p:grpSp>
          <p:nvGrpSpPr>
            <p:cNvPr id="3" name="Group 2"/>
            <p:cNvGrpSpPr/>
            <p:nvPr/>
          </p:nvGrpSpPr>
          <p:grpSpPr>
            <a:xfrm>
              <a:off x="644382" y="1988840"/>
              <a:ext cx="7897185" cy="4439998"/>
              <a:chOff x="644382" y="1988840"/>
              <a:chExt cx="7897185" cy="4439998"/>
            </a:xfrm>
          </p:grpSpPr>
          <p:pic>
            <p:nvPicPr>
              <p:cNvPr id="9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382" y="1988840"/>
                <a:ext cx="7897185" cy="4439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/>
              <p:cNvSpPr/>
              <p:nvPr/>
            </p:nvSpPr>
            <p:spPr bwMode="auto">
              <a:xfrm>
                <a:off x="653379" y="3754314"/>
                <a:ext cx="807988" cy="188987"/>
              </a:xfrm>
              <a:prstGeom prst="rect">
                <a:avLst/>
              </a:prstGeom>
              <a:noFill/>
              <a:ln w="1270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0" name="Rounded Rectangular Callout 9"/>
            <p:cNvSpPr>
              <a:spLocks noChangeArrowheads="1"/>
            </p:cNvSpPr>
            <p:nvPr/>
          </p:nvSpPr>
          <p:spPr bwMode="auto">
            <a:xfrm>
              <a:off x="5220072" y="4725144"/>
              <a:ext cx="1911790" cy="648072"/>
            </a:xfrm>
            <a:prstGeom prst="wedgeRoundRectCallout">
              <a:avLst>
                <a:gd name="adj1" fmla="val -58297"/>
                <a:gd name="adj2" fmla="val -25958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T</a:t>
              </a: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hen click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“Get Report”</a:t>
              </a:r>
            </a:p>
          </p:txBody>
        </p:sp>
        <p:sp>
          <p:nvSpPr>
            <p:cNvPr id="15" name="Rounded Rectangular Callout 14"/>
            <p:cNvSpPr>
              <a:spLocks noChangeArrowheads="1"/>
            </p:cNvSpPr>
            <p:nvPr/>
          </p:nvSpPr>
          <p:spPr bwMode="auto">
            <a:xfrm>
              <a:off x="5220072" y="3294463"/>
              <a:ext cx="3456384" cy="1070642"/>
            </a:xfrm>
            <a:prstGeom prst="wedgeRoundRectCallout">
              <a:avLst>
                <a:gd name="adj1" fmla="val -82954"/>
                <a:gd name="adj2" fmla="val 20128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Select report parameters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including one or more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Family of Standards.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993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88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2919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Report:  Aggregate ARS</a:t>
            </a:r>
            <a:endParaRPr lang="en-US" sz="2000" i="1" u="sng" dirty="0"/>
          </a:p>
        </p:txBody>
      </p:sp>
      <p:grpSp>
        <p:nvGrpSpPr>
          <p:cNvPr id="5" name="Group 4"/>
          <p:cNvGrpSpPr/>
          <p:nvPr/>
        </p:nvGrpSpPr>
        <p:grpSpPr>
          <a:xfrm>
            <a:off x="644381" y="1988840"/>
            <a:ext cx="7897186" cy="4439999"/>
            <a:chOff x="644381" y="1988840"/>
            <a:chExt cx="7897186" cy="4439999"/>
          </a:xfrm>
        </p:grpSpPr>
        <p:grpSp>
          <p:nvGrpSpPr>
            <p:cNvPr id="4" name="Group 3"/>
            <p:cNvGrpSpPr/>
            <p:nvPr/>
          </p:nvGrpSpPr>
          <p:grpSpPr>
            <a:xfrm>
              <a:off x="644381" y="1988840"/>
              <a:ext cx="7897186" cy="4439999"/>
              <a:chOff x="644381" y="1988840"/>
              <a:chExt cx="7897186" cy="4439999"/>
            </a:xfrm>
          </p:grpSpPr>
          <p:pic>
            <p:nvPicPr>
              <p:cNvPr id="8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381" y="1988840"/>
                <a:ext cx="7897186" cy="4439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ctangle 6"/>
              <p:cNvSpPr/>
              <p:nvPr/>
            </p:nvSpPr>
            <p:spPr bwMode="auto">
              <a:xfrm>
                <a:off x="653379" y="3754314"/>
                <a:ext cx="807988" cy="188987"/>
              </a:xfrm>
              <a:prstGeom prst="rect">
                <a:avLst/>
              </a:prstGeom>
              <a:noFill/>
              <a:ln w="1270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0" name="Rounded Rectangular Callout 9"/>
            <p:cNvSpPr>
              <a:spLocks noChangeArrowheads="1"/>
            </p:cNvSpPr>
            <p:nvPr/>
          </p:nvSpPr>
          <p:spPr bwMode="auto">
            <a:xfrm>
              <a:off x="5364088" y="4099549"/>
              <a:ext cx="3097039" cy="1081355"/>
            </a:xfrm>
            <a:prstGeom prst="wedgeRoundRectCallout">
              <a:avLst>
                <a:gd name="adj1" fmla="val -59799"/>
                <a:gd name="adj2" fmla="val -20847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Screen indicating that 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t</a:t>
              </a: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he</a:t>
              </a: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 report is being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generated.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015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89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2919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Report:  Aggregate ARS</a:t>
            </a:r>
            <a:endParaRPr lang="en-US" sz="2000" i="1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467544" y="1988840"/>
            <a:ext cx="8064896" cy="4248472"/>
            <a:chOff x="467544" y="1988840"/>
            <a:chExt cx="8064896" cy="4248472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1" y="1988840"/>
              <a:ext cx="7924800" cy="1762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ounded Rectangular Callout 9"/>
            <p:cNvSpPr>
              <a:spLocks noChangeArrowheads="1"/>
            </p:cNvSpPr>
            <p:nvPr/>
          </p:nvSpPr>
          <p:spPr bwMode="auto">
            <a:xfrm>
              <a:off x="467544" y="4077072"/>
              <a:ext cx="3888432" cy="2160240"/>
            </a:xfrm>
            <a:prstGeom prst="wedgeRoundRectCallout">
              <a:avLst>
                <a:gd name="adj1" fmla="val -21413"/>
                <a:gd name="adj2" fmla="val -65924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Shows the average number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of nonconformities reported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by AQMS clause and audit type:</a:t>
              </a:r>
            </a:p>
            <a:p>
              <a:pPr marL="285750" marR="0" lvl="0" indent="-28575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Initial</a:t>
              </a:r>
            </a:p>
            <a:p>
              <a:pPr marL="285750" marR="0" lvl="0" indent="-28575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Recertification</a:t>
              </a:r>
            </a:p>
            <a:p>
              <a:pPr marL="285750" marR="0" lvl="0" indent="-28575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Surveillance</a:t>
              </a:r>
            </a:p>
            <a:p>
              <a:pPr marL="285750" marR="0" lvl="0" indent="-28575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Special</a:t>
              </a:r>
            </a:p>
            <a:p>
              <a:pPr marL="285750" marR="0" lvl="0" indent="-28575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All</a:t>
              </a:r>
            </a:p>
          </p:txBody>
        </p:sp>
        <p:sp>
          <p:nvSpPr>
            <p:cNvPr id="15" name="Rounded Rectangular Callout 14"/>
            <p:cNvSpPr>
              <a:spLocks noChangeArrowheads="1"/>
            </p:cNvSpPr>
            <p:nvPr/>
          </p:nvSpPr>
          <p:spPr bwMode="auto">
            <a:xfrm>
              <a:off x="4644008" y="4077072"/>
              <a:ext cx="3888432" cy="2160240"/>
            </a:xfrm>
            <a:prstGeom prst="wedgeRoundRectCallout">
              <a:avLst>
                <a:gd name="adj1" fmla="val -21413"/>
                <a:gd name="adj2" fmla="val -65924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Allows comparison by:</a:t>
              </a:r>
            </a:p>
            <a:p>
              <a:pPr marL="285750" marR="0" lvl="0" indent="-28575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AEA’s (AEA-led teams)</a:t>
              </a:r>
            </a:p>
            <a:p>
              <a:pPr marR="0" lvl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at</a:t>
              </a: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 your CB</a:t>
              </a:r>
            </a:p>
            <a:p>
              <a:pPr marL="285750" marR="0" lvl="0" indent="-28575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GB" sz="1800" kern="0" baseline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Others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 within your Sector</a:t>
              </a:r>
            </a:p>
            <a:p>
              <a:pPr marL="285750" marR="0" lvl="0" indent="-28575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Others</a:t>
              </a: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 Globally</a:t>
              </a:r>
            </a:p>
            <a:p>
              <a:pPr marR="0" lvl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GB" sz="1800" kern="0" baseline="0" dirty="0">
                <a:solidFill>
                  <a:srgbClr val="000000"/>
                </a:solidFill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04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9</a:t>
            </a:fld>
            <a:endParaRPr lang="en-US" sz="800">
              <a:solidFill>
                <a:srgbClr val="71798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6158" y="1988840"/>
            <a:ext cx="8162306" cy="4515017"/>
            <a:chOff x="586158" y="1988840"/>
            <a:chExt cx="8162306" cy="4515017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158" y="1988840"/>
              <a:ext cx="8030616" cy="4515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ular Callout 7"/>
            <p:cNvSpPr>
              <a:spLocks noChangeArrowheads="1"/>
            </p:cNvSpPr>
            <p:nvPr/>
          </p:nvSpPr>
          <p:spPr bwMode="auto">
            <a:xfrm>
              <a:off x="5868144" y="2276872"/>
              <a:ext cx="2880320" cy="1512168"/>
            </a:xfrm>
            <a:prstGeom prst="wedgeRoundRectCallout">
              <a:avLst>
                <a:gd name="adj1" fmla="val -100019"/>
                <a:gd name="adj2" fmla="val 31092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endParaRPr>
            </a:p>
            <a:p>
              <a:pPr lvl="1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Four Options:</a:t>
              </a:r>
            </a:p>
            <a:p>
              <a:pPr marL="742950" lvl="1" indent="-285750" eaLnBrk="0" fontAlgn="auto" hangingPunct="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Initial</a:t>
              </a:r>
            </a:p>
            <a:p>
              <a:pPr marL="742950" lvl="1" indent="-285750" eaLnBrk="0" fontAlgn="auto" hangingPunct="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Recertification</a:t>
              </a:r>
            </a:p>
            <a:p>
              <a:pPr marL="742950" lvl="1" indent="-285750" eaLnBrk="0" fontAlgn="auto" hangingPunct="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Surveillance</a:t>
              </a:r>
            </a:p>
            <a:p>
              <a:pPr marL="742950" lvl="1" indent="-285750" eaLnBrk="0" fontAlgn="auto" hangingPunct="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Special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3" name="Rounded Rectangular Callout 12"/>
            <p:cNvSpPr>
              <a:spLocks noChangeArrowheads="1"/>
            </p:cNvSpPr>
            <p:nvPr/>
          </p:nvSpPr>
          <p:spPr bwMode="auto">
            <a:xfrm>
              <a:off x="5868144" y="4653136"/>
              <a:ext cx="2880320" cy="720080"/>
            </a:xfrm>
            <a:prstGeom prst="wedgeRoundRectCallout">
              <a:avLst>
                <a:gd name="adj1" fmla="val -104953"/>
                <a:gd name="adj2" fmla="val -58732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Select option and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“Continue”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9512" y="1517620"/>
            <a:ext cx="5440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Certificate / Assessment Add: </a:t>
            </a:r>
            <a:r>
              <a:rPr lang="en-US" sz="2000" i="1" u="sng" dirty="0" smtClean="0"/>
              <a:t>Initial Audit Data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91100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90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3033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Report:  Auditor Capacity</a:t>
            </a:r>
            <a:endParaRPr lang="en-US" sz="2000" i="1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683567" y="1988840"/>
            <a:ext cx="7813431" cy="4392910"/>
            <a:chOff x="683567" y="1988840"/>
            <a:chExt cx="7813431" cy="4392910"/>
          </a:xfrm>
        </p:grpSpPr>
        <p:grpSp>
          <p:nvGrpSpPr>
            <p:cNvPr id="3" name="Group 2"/>
            <p:cNvGrpSpPr/>
            <p:nvPr/>
          </p:nvGrpSpPr>
          <p:grpSpPr>
            <a:xfrm>
              <a:off x="683567" y="1988840"/>
              <a:ext cx="7813431" cy="4392910"/>
              <a:chOff x="683567" y="1988840"/>
              <a:chExt cx="7813431" cy="4392910"/>
            </a:xfrm>
          </p:grpSpPr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567" y="1988840"/>
                <a:ext cx="7813431" cy="4392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ectangle 13"/>
              <p:cNvSpPr/>
              <p:nvPr/>
            </p:nvSpPr>
            <p:spPr bwMode="auto">
              <a:xfrm>
                <a:off x="683568" y="3899152"/>
                <a:ext cx="807988" cy="188987"/>
              </a:xfrm>
              <a:prstGeom prst="rect">
                <a:avLst/>
              </a:prstGeom>
              <a:noFill/>
              <a:ln w="1270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1" name="Rounded Rectangular Callout 10"/>
            <p:cNvSpPr>
              <a:spLocks noChangeArrowheads="1"/>
            </p:cNvSpPr>
            <p:nvPr/>
          </p:nvSpPr>
          <p:spPr bwMode="auto">
            <a:xfrm>
              <a:off x="2843808" y="4452288"/>
              <a:ext cx="2016224" cy="720080"/>
            </a:xfrm>
            <a:prstGeom prst="wedgeRoundRectCallout">
              <a:avLst>
                <a:gd name="adj1" fmla="val -68621"/>
                <a:gd name="adj2" fmla="val -154878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Enter time period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for report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3" name="Rounded Rectangular Callout 12"/>
            <p:cNvSpPr>
              <a:spLocks noChangeArrowheads="1"/>
            </p:cNvSpPr>
            <p:nvPr/>
          </p:nvSpPr>
          <p:spPr bwMode="auto">
            <a:xfrm>
              <a:off x="5004048" y="4460862"/>
              <a:ext cx="2016224" cy="720080"/>
            </a:xfrm>
            <a:prstGeom prst="wedgeRoundRectCallout">
              <a:avLst>
                <a:gd name="adj1" fmla="val -59786"/>
                <a:gd name="adj2" fmla="val -136737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get report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65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91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3033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Report:  Auditor Capacity</a:t>
            </a:r>
            <a:endParaRPr lang="en-US" sz="2000" i="1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467544" y="2255293"/>
            <a:ext cx="8064896" cy="3189931"/>
            <a:chOff x="467544" y="2255293"/>
            <a:chExt cx="8064896" cy="3189931"/>
          </a:xfrm>
        </p:grpSpPr>
        <p:sp>
          <p:nvSpPr>
            <p:cNvPr id="10" name="Rounded Rectangular Callout 9"/>
            <p:cNvSpPr>
              <a:spLocks noChangeArrowheads="1"/>
            </p:cNvSpPr>
            <p:nvPr/>
          </p:nvSpPr>
          <p:spPr bwMode="auto">
            <a:xfrm>
              <a:off x="467544" y="4077072"/>
              <a:ext cx="3888432" cy="1368152"/>
            </a:xfrm>
            <a:prstGeom prst="wedgeRoundRectCallout">
              <a:avLst>
                <a:gd name="adj1" fmla="val -21413"/>
                <a:gd name="adj2" fmla="val -65924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Provides an indication of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auditor utilization by your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CB within the timeframe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selected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5" name="Rounded Rectangular Callout 14"/>
            <p:cNvSpPr>
              <a:spLocks noChangeArrowheads="1"/>
            </p:cNvSpPr>
            <p:nvPr/>
          </p:nvSpPr>
          <p:spPr bwMode="auto">
            <a:xfrm>
              <a:off x="4644008" y="4077072"/>
              <a:ext cx="3888432" cy="1368152"/>
            </a:xfrm>
            <a:prstGeom prst="wedgeRoundRectCallout">
              <a:avLst>
                <a:gd name="adj1" fmla="val -21413"/>
                <a:gd name="adj2" fmla="val -65924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Calculates AEA and AA days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based on the number of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auditors and total audit days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entered into OASIS </a:t>
              </a:r>
              <a:endPara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  <a:p>
              <a:pPr marR="0" lvl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GB" sz="1800" kern="0" baseline="0" dirty="0">
                <a:solidFill>
                  <a:srgbClr val="000000"/>
                </a:solidFill>
                <a:latin typeface="Verdana" pitchFamily="34" charset="0"/>
                <a:ea typeface="+mn-ea"/>
              </a:endParaRPr>
            </a:p>
          </p:txBody>
        </p:sp>
        <p:pic>
          <p:nvPicPr>
            <p:cNvPr id="11" name="Picture 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9" t="28667" r="10176" b="54812"/>
            <a:stretch/>
          </p:blipFill>
          <p:spPr bwMode="auto">
            <a:xfrm>
              <a:off x="678093" y="2255293"/>
              <a:ext cx="7710331" cy="81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91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92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3743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Report:  Certificate Issue Dates</a:t>
            </a:r>
            <a:endParaRPr lang="en-US" sz="2000" i="1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683567" y="1988418"/>
            <a:ext cx="7813431" cy="4392910"/>
            <a:chOff x="683567" y="1988418"/>
            <a:chExt cx="7813431" cy="4392910"/>
          </a:xfrm>
        </p:grpSpPr>
        <p:grpSp>
          <p:nvGrpSpPr>
            <p:cNvPr id="3" name="Group 2"/>
            <p:cNvGrpSpPr/>
            <p:nvPr/>
          </p:nvGrpSpPr>
          <p:grpSpPr>
            <a:xfrm>
              <a:off x="683567" y="1988418"/>
              <a:ext cx="7813431" cy="4392910"/>
              <a:chOff x="683567" y="1988418"/>
              <a:chExt cx="7813431" cy="4392910"/>
            </a:xfrm>
          </p:grpSpPr>
          <p:pic>
            <p:nvPicPr>
              <p:cNvPr id="8" name="Picture 1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567" y="1988418"/>
                <a:ext cx="7813431" cy="4392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ectangle 13"/>
              <p:cNvSpPr/>
              <p:nvPr/>
            </p:nvSpPr>
            <p:spPr bwMode="auto">
              <a:xfrm>
                <a:off x="683568" y="4077072"/>
                <a:ext cx="807988" cy="188987"/>
              </a:xfrm>
              <a:prstGeom prst="rect">
                <a:avLst/>
              </a:prstGeom>
              <a:noFill/>
              <a:ln w="1270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0" name="Rounded Rectangular Callout 9"/>
            <p:cNvSpPr>
              <a:spLocks noChangeArrowheads="1"/>
            </p:cNvSpPr>
            <p:nvPr/>
          </p:nvSpPr>
          <p:spPr bwMode="auto">
            <a:xfrm>
              <a:off x="2843808" y="4644562"/>
              <a:ext cx="2016224" cy="720080"/>
            </a:xfrm>
            <a:prstGeom prst="wedgeRoundRectCallout">
              <a:avLst>
                <a:gd name="adj1" fmla="val -68621"/>
                <a:gd name="adj2" fmla="val -154878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Enter time period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for report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2" name="Rounded Rectangular Callout 11"/>
            <p:cNvSpPr>
              <a:spLocks noChangeArrowheads="1"/>
            </p:cNvSpPr>
            <p:nvPr/>
          </p:nvSpPr>
          <p:spPr bwMode="auto">
            <a:xfrm>
              <a:off x="5004048" y="4653136"/>
              <a:ext cx="2016224" cy="720080"/>
            </a:xfrm>
            <a:prstGeom prst="wedgeRoundRectCallout">
              <a:avLst>
                <a:gd name="adj1" fmla="val -59786"/>
                <a:gd name="adj2" fmla="val -136737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get report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651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93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3743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Report:  Certificate Issue Dates</a:t>
            </a:r>
            <a:endParaRPr lang="en-US" sz="2000" i="1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467544" y="2090057"/>
            <a:ext cx="8064896" cy="4147255"/>
            <a:chOff x="467544" y="2090057"/>
            <a:chExt cx="8064896" cy="4147255"/>
          </a:xfrm>
        </p:grpSpPr>
        <p:sp>
          <p:nvSpPr>
            <p:cNvPr id="10" name="Rounded Rectangular Callout 9"/>
            <p:cNvSpPr>
              <a:spLocks noChangeArrowheads="1"/>
            </p:cNvSpPr>
            <p:nvPr/>
          </p:nvSpPr>
          <p:spPr bwMode="auto">
            <a:xfrm>
              <a:off x="467544" y="4869160"/>
              <a:ext cx="4320480" cy="1368152"/>
            </a:xfrm>
            <a:prstGeom prst="wedgeRoundRectCallout">
              <a:avLst>
                <a:gd name="adj1" fmla="val -21413"/>
                <a:gd name="adj2" fmla="val -65924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dirty="0" smtClean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Shows </a:t>
              </a:r>
              <a:r>
                <a:rPr lang="en-US" sz="1800" dirty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certificate </a:t>
              </a:r>
              <a:r>
                <a:rPr lang="en-US" sz="1800" dirty="0" smtClean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issue/re-issue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dirty="0" smtClean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dates, and the </a:t>
              </a:r>
              <a:r>
                <a:rPr lang="en-US" sz="1800" dirty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number of </a:t>
              </a:r>
              <a:r>
                <a:rPr lang="en-US" sz="1800" dirty="0" smtClean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days (gap)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dirty="0" smtClean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between </a:t>
              </a:r>
              <a:r>
                <a:rPr lang="en-US" sz="1800" dirty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 </a:t>
              </a:r>
              <a:r>
                <a:rPr lang="en-US" sz="1800" dirty="0" smtClean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cert’s previous expiration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dirty="0" smtClean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date </a:t>
              </a:r>
              <a:r>
                <a:rPr lang="en-US" sz="1800" dirty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and the date it was re-issued.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" name="Rounded Rectangular Callout 14"/>
            <p:cNvSpPr>
              <a:spLocks noChangeArrowheads="1"/>
            </p:cNvSpPr>
            <p:nvPr/>
          </p:nvSpPr>
          <p:spPr bwMode="auto">
            <a:xfrm>
              <a:off x="5004048" y="4869160"/>
              <a:ext cx="3528392" cy="1368152"/>
            </a:xfrm>
            <a:prstGeom prst="wedgeRoundRectCallout">
              <a:avLst>
                <a:gd name="adj1" fmla="val 21667"/>
                <a:gd name="adj2" fmla="val -68528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 positive (+) number gap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indicates that the certificate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w</a:t>
              </a: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as re-issued after its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previous expiration date.</a:t>
              </a:r>
              <a:endPara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  <a:p>
              <a:pPr marR="0" lvl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GB" sz="1800" kern="0" baseline="0" dirty="0">
                <a:solidFill>
                  <a:srgbClr val="000000"/>
                </a:solidFill>
                <a:latin typeface="Verdana" pitchFamily="34" charset="0"/>
                <a:ea typeface="+mn-ea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11831" y="2090057"/>
              <a:ext cx="7848601" cy="2467987"/>
              <a:chOff x="228600" y="2090057"/>
              <a:chExt cx="7848601" cy="2467987"/>
            </a:xfrm>
          </p:grpSpPr>
          <p:pic>
            <p:nvPicPr>
              <p:cNvPr id="21" name="Picture 16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57" t="28571" r="1387" b="48958"/>
              <a:stretch/>
            </p:blipFill>
            <p:spPr bwMode="auto">
              <a:xfrm>
                <a:off x="228601" y="2090057"/>
                <a:ext cx="7848600" cy="1023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17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10" t="28522" r="1474" b="48958"/>
              <a:stretch/>
            </p:blipFill>
            <p:spPr bwMode="auto">
              <a:xfrm>
                <a:off x="228600" y="3429000"/>
                <a:ext cx="7848601" cy="1129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7258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94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2919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Report:  Days to Upload</a:t>
            </a:r>
            <a:endParaRPr lang="en-US" sz="2000" i="1" u="sng" dirty="0"/>
          </a:p>
        </p:txBody>
      </p:sp>
      <p:grpSp>
        <p:nvGrpSpPr>
          <p:cNvPr id="5" name="Group 4"/>
          <p:cNvGrpSpPr/>
          <p:nvPr/>
        </p:nvGrpSpPr>
        <p:grpSpPr>
          <a:xfrm>
            <a:off x="735062" y="1988840"/>
            <a:ext cx="7725370" cy="4343400"/>
            <a:chOff x="735062" y="1988840"/>
            <a:chExt cx="7725370" cy="4343400"/>
          </a:xfrm>
        </p:grpSpPr>
        <p:grpSp>
          <p:nvGrpSpPr>
            <p:cNvPr id="4" name="Group 3"/>
            <p:cNvGrpSpPr/>
            <p:nvPr/>
          </p:nvGrpSpPr>
          <p:grpSpPr>
            <a:xfrm>
              <a:off x="735062" y="1988840"/>
              <a:ext cx="7725370" cy="4343400"/>
              <a:chOff x="735062" y="1988840"/>
              <a:chExt cx="7725370" cy="4343400"/>
            </a:xfrm>
          </p:grpSpPr>
          <p:pic>
            <p:nvPicPr>
              <p:cNvPr id="9" name="Picture 1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062" y="1988840"/>
                <a:ext cx="7725370" cy="434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ectangle 2"/>
              <p:cNvSpPr/>
              <p:nvPr/>
            </p:nvSpPr>
            <p:spPr bwMode="auto">
              <a:xfrm>
                <a:off x="735062" y="4221088"/>
                <a:ext cx="807988" cy="188987"/>
              </a:xfrm>
              <a:prstGeom prst="rect">
                <a:avLst/>
              </a:prstGeom>
              <a:noFill/>
              <a:ln w="1270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8" name="Rounded Rectangular Callout 7"/>
            <p:cNvSpPr>
              <a:spLocks noChangeArrowheads="1"/>
            </p:cNvSpPr>
            <p:nvPr/>
          </p:nvSpPr>
          <p:spPr bwMode="auto">
            <a:xfrm>
              <a:off x="2843808" y="4572554"/>
              <a:ext cx="2016224" cy="720080"/>
            </a:xfrm>
            <a:prstGeom prst="wedgeRoundRectCallout">
              <a:avLst>
                <a:gd name="adj1" fmla="val -68621"/>
                <a:gd name="adj2" fmla="val -154878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Enter time period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for report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0" name="Rounded Rectangular Callout 9"/>
            <p:cNvSpPr>
              <a:spLocks noChangeArrowheads="1"/>
            </p:cNvSpPr>
            <p:nvPr/>
          </p:nvSpPr>
          <p:spPr bwMode="auto">
            <a:xfrm>
              <a:off x="5004048" y="4581128"/>
              <a:ext cx="2016224" cy="720080"/>
            </a:xfrm>
            <a:prstGeom prst="wedgeRoundRectCallout">
              <a:avLst>
                <a:gd name="adj1" fmla="val -59786"/>
                <a:gd name="adj2" fmla="val -136737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get report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12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95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2919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Report:  Days to Upload</a:t>
            </a:r>
            <a:endParaRPr lang="en-US" sz="2000" i="1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323528" y="1988840"/>
            <a:ext cx="8352928" cy="4248472"/>
            <a:chOff x="323528" y="1988840"/>
            <a:chExt cx="8352928" cy="4248472"/>
          </a:xfrm>
        </p:grpSpPr>
        <p:grpSp>
          <p:nvGrpSpPr>
            <p:cNvPr id="11" name="Group 10"/>
            <p:cNvGrpSpPr/>
            <p:nvPr/>
          </p:nvGrpSpPr>
          <p:grpSpPr>
            <a:xfrm>
              <a:off x="539552" y="1988840"/>
              <a:ext cx="7924801" cy="2880996"/>
              <a:chOff x="457199" y="1505856"/>
              <a:chExt cx="8082533" cy="3059164"/>
            </a:xfrm>
          </p:grpSpPr>
          <p:pic>
            <p:nvPicPr>
              <p:cNvPr id="12" name="Picture 20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09" t="28720" r="27689" b="50000"/>
              <a:stretch/>
            </p:blipFill>
            <p:spPr bwMode="auto">
              <a:xfrm>
                <a:off x="457200" y="1505856"/>
                <a:ext cx="8082532" cy="1371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1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136" t="28323" r="1474" b="50000"/>
              <a:stretch/>
            </p:blipFill>
            <p:spPr bwMode="auto">
              <a:xfrm>
                <a:off x="457199" y="3165625"/>
                <a:ext cx="8082533" cy="1399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Rounded Rectangular Callout 9"/>
            <p:cNvSpPr>
              <a:spLocks noChangeArrowheads="1"/>
            </p:cNvSpPr>
            <p:nvPr/>
          </p:nvSpPr>
          <p:spPr bwMode="auto">
            <a:xfrm>
              <a:off x="323528" y="5157192"/>
              <a:ext cx="3888432" cy="1080120"/>
            </a:xfrm>
            <a:prstGeom prst="wedgeRoundRectCallout">
              <a:avLst>
                <a:gd name="adj1" fmla="val -21413"/>
                <a:gd name="adj2" fmla="val -65924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dirty="0" smtClean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Shows the number of days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dirty="0" smtClean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between audit completion and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dirty="0" smtClean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audit data upload into OASIS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" name="Rounded Rectangular Callout 15"/>
            <p:cNvSpPr>
              <a:spLocks noChangeArrowheads="1"/>
            </p:cNvSpPr>
            <p:nvPr/>
          </p:nvSpPr>
          <p:spPr bwMode="auto">
            <a:xfrm>
              <a:off x="4788024" y="5157192"/>
              <a:ext cx="3888432" cy="1080120"/>
            </a:xfrm>
            <a:prstGeom prst="wedgeRoundRectCallout">
              <a:avLst>
                <a:gd name="adj1" fmla="val 20732"/>
                <a:gd name="adj2" fmla="val -67024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dirty="0" smtClean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Indicates whether time taken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dirty="0" smtClean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to upload audit data complies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dirty="0" smtClean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with applicable standards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605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96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3020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Report:  Supplier Admins</a:t>
            </a:r>
            <a:endParaRPr lang="en-US" sz="2000" i="1" u="sng" dirty="0"/>
          </a:p>
        </p:txBody>
      </p:sp>
      <p:grpSp>
        <p:nvGrpSpPr>
          <p:cNvPr id="7" name="Group 6"/>
          <p:cNvGrpSpPr/>
          <p:nvPr/>
        </p:nvGrpSpPr>
        <p:grpSpPr>
          <a:xfrm>
            <a:off x="735062" y="1988840"/>
            <a:ext cx="7725370" cy="4343400"/>
            <a:chOff x="735062" y="1988840"/>
            <a:chExt cx="7725370" cy="4343400"/>
          </a:xfrm>
        </p:grpSpPr>
        <p:grpSp>
          <p:nvGrpSpPr>
            <p:cNvPr id="6" name="Group 5"/>
            <p:cNvGrpSpPr/>
            <p:nvPr/>
          </p:nvGrpSpPr>
          <p:grpSpPr>
            <a:xfrm>
              <a:off x="735062" y="1988840"/>
              <a:ext cx="7725370" cy="4343400"/>
              <a:chOff x="735062" y="1988840"/>
              <a:chExt cx="7725370" cy="4343400"/>
            </a:xfrm>
          </p:grpSpPr>
          <p:pic>
            <p:nvPicPr>
              <p:cNvPr id="11" name="Picture 2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062" y="1988840"/>
                <a:ext cx="7725370" cy="434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ectangle 2"/>
              <p:cNvSpPr/>
              <p:nvPr/>
            </p:nvSpPr>
            <p:spPr bwMode="auto">
              <a:xfrm>
                <a:off x="735062" y="4383567"/>
                <a:ext cx="807988" cy="188987"/>
              </a:xfrm>
              <a:prstGeom prst="rect">
                <a:avLst/>
              </a:prstGeom>
              <a:noFill/>
              <a:ln w="1270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0" name="Rounded Rectangular Callout 9"/>
            <p:cNvSpPr>
              <a:spLocks noChangeArrowheads="1"/>
            </p:cNvSpPr>
            <p:nvPr/>
          </p:nvSpPr>
          <p:spPr bwMode="auto">
            <a:xfrm>
              <a:off x="3131840" y="4149080"/>
              <a:ext cx="2016224" cy="720080"/>
            </a:xfrm>
            <a:prstGeom prst="wedgeRoundRectCallout">
              <a:avLst>
                <a:gd name="adj1" fmla="val -59786"/>
                <a:gd name="adj2" fmla="val -136737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get report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436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97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3020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Report:  Supplier Admins</a:t>
            </a:r>
            <a:endParaRPr lang="en-US" sz="2000" i="1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848274" y="2060848"/>
            <a:ext cx="7468142" cy="4464496"/>
            <a:chOff x="848274" y="2060848"/>
            <a:chExt cx="7468142" cy="4464496"/>
          </a:xfrm>
        </p:grpSpPr>
        <p:grpSp>
          <p:nvGrpSpPr>
            <p:cNvPr id="10" name="Group 9"/>
            <p:cNvGrpSpPr/>
            <p:nvPr/>
          </p:nvGrpSpPr>
          <p:grpSpPr>
            <a:xfrm>
              <a:off x="848274" y="2060848"/>
              <a:ext cx="7468142" cy="2756752"/>
              <a:chOff x="762000" y="2057400"/>
              <a:chExt cx="7265209" cy="2473344"/>
            </a:xfrm>
          </p:grpSpPr>
          <p:pic>
            <p:nvPicPr>
              <p:cNvPr id="11" name="Picture 7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3" t="28783" r="19022" b="50000"/>
              <a:stretch/>
            </p:blipFill>
            <p:spPr bwMode="auto">
              <a:xfrm>
                <a:off x="762000" y="2057400"/>
                <a:ext cx="7265209" cy="1094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8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76" t="28618" r="10053" b="50000"/>
              <a:stretch/>
            </p:blipFill>
            <p:spPr bwMode="auto">
              <a:xfrm>
                <a:off x="762000" y="3428999"/>
                <a:ext cx="7265209" cy="1101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" name="Rounded Rectangular Callout 13"/>
            <p:cNvSpPr>
              <a:spLocks noChangeArrowheads="1"/>
            </p:cNvSpPr>
            <p:nvPr/>
          </p:nvSpPr>
          <p:spPr bwMode="auto">
            <a:xfrm>
              <a:off x="1259632" y="5129088"/>
              <a:ext cx="4670176" cy="1396256"/>
            </a:xfrm>
            <a:prstGeom prst="wedgeRoundRectCallout">
              <a:avLst>
                <a:gd name="adj1" fmla="val 20732"/>
                <a:gd name="adj2" fmla="val -67024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dirty="0" smtClean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For suppliers having an assessment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dirty="0" smtClean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entered by your CB:</a:t>
              </a:r>
            </a:p>
            <a:p>
              <a:pPr marL="285750" marR="0" lvl="0" indent="-28575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Shows active OASIS Administrators</a:t>
              </a:r>
            </a:p>
            <a:p>
              <a:pPr marL="285750" marR="0" lvl="0" indent="-28575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1800" kern="0" dirty="0" smtClean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Shows cases in which no active</a:t>
              </a:r>
            </a:p>
            <a:p>
              <a:pPr marR="0" lvl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800" kern="0" dirty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1800" kern="0" dirty="0" smtClean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 </a:t>
              </a:r>
              <a:r>
                <a:rPr lang="en-US" sz="1800" kern="0" dirty="0" smtClean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OASIS Administrator is present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46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1030124"/>
            <a:ext cx="8640762" cy="709612"/>
          </a:xfrm>
        </p:spPr>
        <p:txBody>
          <a:bodyPr/>
          <a:lstStyle/>
          <a:p>
            <a:pPr eaLnBrk="1" hangingPunct="1"/>
            <a:r>
              <a:rPr lang="en-US" dirty="0" smtClean="0"/>
              <a:t>OASIS User Training for Certification Bodies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98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39681"/>
            <a:ext cx="3448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Part 2 – Applications Section</a:t>
            </a:r>
            <a:endParaRPr lang="en-US" sz="2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355821" y="1866885"/>
            <a:ext cx="5049396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Training Content: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Overview</a:t>
            </a:r>
            <a:r>
              <a:rPr lang="en-US" dirty="0" smtClean="0">
                <a:sym typeface="Wingdings" pitchFamily="2" charset="2"/>
              </a:rPr>
              <a:t> 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The Main Screen</a:t>
            </a:r>
            <a:r>
              <a:rPr lang="en-US" dirty="0" smtClean="0">
                <a:sym typeface="Wingdings" pitchFamily="2" charset="2"/>
              </a:rPr>
              <a:t> 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Certificate / Assessment Add or Transfer </a:t>
            </a:r>
            <a:r>
              <a:rPr lang="en-US" dirty="0" smtClean="0">
                <a:sym typeface="Wingdings" pitchFamily="2" charset="2"/>
              </a:rPr>
              <a:t></a:t>
            </a:r>
            <a:r>
              <a:rPr lang="en-US" dirty="0" smtClean="0"/>
              <a:t>  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Certificate / Assessment Modify </a:t>
            </a:r>
            <a:r>
              <a:rPr lang="en-US" dirty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Certificate / Assessment View Details </a:t>
            </a:r>
            <a:r>
              <a:rPr lang="en-US" dirty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Manage Feedback</a:t>
            </a:r>
            <a:r>
              <a:rPr lang="en-US" dirty="0">
                <a:sym typeface="Wingdings" pitchFamily="2" charset="2"/>
              </a:rPr>
              <a:t> 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Reports </a:t>
            </a:r>
            <a:r>
              <a:rPr lang="en-US" dirty="0">
                <a:sym typeface="Wingdings" pitchFamily="2" charset="2"/>
              </a:rPr>
              <a:t></a:t>
            </a:r>
            <a:endParaRPr lang="en-US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Aggregate ARS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Auditor Capacity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Certificate Issue Dates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Days to Upload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Supplier Admins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Supplier View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Users – Manage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Help - CB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0967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CB Applications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99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1906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Supplier - View</a:t>
            </a:r>
            <a:endParaRPr lang="en-US" sz="2000" i="1" u="sng" dirty="0"/>
          </a:p>
        </p:txBody>
      </p:sp>
      <p:pic>
        <p:nvPicPr>
          <p:cNvPr id="9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62" y="1988840"/>
            <a:ext cx="772537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ular Callout 11"/>
          <p:cNvSpPr>
            <a:spLocks noChangeArrowheads="1"/>
          </p:cNvSpPr>
          <p:nvPr/>
        </p:nvSpPr>
        <p:spPr bwMode="auto">
          <a:xfrm>
            <a:off x="2699792" y="4160540"/>
            <a:ext cx="1512168" cy="996950"/>
          </a:xfrm>
          <a:prstGeom prst="wedgeRoundRectCallout">
            <a:avLst>
              <a:gd name="adj1" fmla="val -140811"/>
              <a:gd name="adj2" fmla="val -1920"/>
              <a:gd name="adj3" fmla="val 16667"/>
            </a:avLst>
          </a:prstGeom>
          <a:solidFill>
            <a:srgbClr val="FFFF00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rPr>
              <a:t>Click to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rPr>
              <a:t>access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19672" y="5373216"/>
            <a:ext cx="6336704" cy="911052"/>
            <a:chOff x="1619672" y="5445224"/>
            <a:chExt cx="6336704" cy="911052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1619672" y="5445224"/>
              <a:ext cx="6336704" cy="911052"/>
            </a:xfrm>
            <a:prstGeom prst="roundRect">
              <a:avLst/>
            </a:prstGeom>
            <a:solidFill>
              <a:srgbClr val="BDC8D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96018" y="5639140"/>
              <a:ext cx="6184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Shows organizational contact information entered by suppliers for each certificated site</a:t>
              </a:r>
              <a:endParaRPr lang="en-US" sz="1400" dirty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50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AQG-OK2[1]">
  <a:themeElements>
    <a:clrScheme name="Airbus">
      <a:dk1>
        <a:srgbClr val="71798C"/>
      </a:dk1>
      <a:lt1>
        <a:srgbClr val="FFFFFF"/>
      </a:lt1>
      <a:dk2>
        <a:srgbClr val="9BA3B5"/>
      </a:dk2>
      <a:lt2>
        <a:srgbClr val="E2E6EE"/>
      </a:lt2>
      <a:accent1>
        <a:srgbClr val="005EAB"/>
      </a:accent1>
      <a:accent2>
        <a:srgbClr val="629BD3"/>
      </a:accent2>
      <a:accent3>
        <a:srgbClr val="BECE2D"/>
      </a:accent3>
      <a:accent4>
        <a:srgbClr val="FFCB05"/>
      </a:accent4>
      <a:accent5>
        <a:srgbClr val="F7941E"/>
      </a:accent5>
      <a:accent6>
        <a:srgbClr val="E23F2E"/>
      </a:accent6>
      <a:hlink>
        <a:srgbClr val="00BBBE"/>
      </a:hlink>
      <a:folHlink>
        <a:srgbClr val="A4238D"/>
      </a:folHlink>
    </a:clrScheme>
    <a:fontScheme name="Airbus Fon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C8DEEE"/>
        </a:dk2>
        <a:lt2>
          <a:srgbClr val="5D5D5D"/>
        </a:lt2>
        <a:accent1>
          <a:srgbClr val="FFCC00"/>
        </a:accent1>
        <a:accent2>
          <a:srgbClr val="5D5D5D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535353"/>
        </a:accent6>
        <a:hlink>
          <a:srgbClr val="0099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B2B2B2"/>
        </a:dk1>
        <a:lt1>
          <a:srgbClr val="FFFFFF"/>
        </a:lt1>
        <a:dk2>
          <a:srgbClr val="3F569D"/>
        </a:dk2>
        <a:lt2>
          <a:srgbClr val="C8DEEE"/>
        </a:lt2>
        <a:accent1>
          <a:srgbClr val="FFCC00"/>
        </a:accent1>
        <a:accent2>
          <a:srgbClr val="5D5D5D"/>
        </a:accent2>
        <a:accent3>
          <a:srgbClr val="AFB4CC"/>
        </a:accent3>
        <a:accent4>
          <a:srgbClr val="DADADA"/>
        </a:accent4>
        <a:accent5>
          <a:srgbClr val="FFE2AA"/>
        </a:accent5>
        <a:accent6>
          <a:srgbClr val="535353"/>
        </a:accent6>
        <a:hlink>
          <a:srgbClr val="0099CC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irbus">
      <a:dk1>
        <a:srgbClr val="71798C"/>
      </a:dk1>
      <a:lt1>
        <a:srgbClr val="FFFFFF"/>
      </a:lt1>
      <a:dk2>
        <a:srgbClr val="9BA3B5"/>
      </a:dk2>
      <a:lt2>
        <a:srgbClr val="E2E6EE"/>
      </a:lt2>
      <a:accent1>
        <a:srgbClr val="005EAB"/>
      </a:accent1>
      <a:accent2>
        <a:srgbClr val="629BD3"/>
      </a:accent2>
      <a:accent3>
        <a:srgbClr val="BECE2D"/>
      </a:accent3>
      <a:accent4>
        <a:srgbClr val="FFCB05"/>
      </a:accent4>
      <a:accent5>
        <a:srgbClr val="F7941E"/>
      </a:accent5>
      <a:accent6>
        <a:srgbClr val="E23F2E"/>
      </a:accent6>
      <a:hlink>
        <a:srgbClr val="00BBBE"/>
      </a:hlink>
      <a:folHlink>
        <a:srgbClr val="A423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IAQG-OK2[1].potx</Template>
  <TotalTime>17200</TotalTime>
  <Words>4274</Words>
  <Application>Microsoft Office PowerPoint</Application>
  <PresentationFormat>On-screen Show (4:3)</PresentationFormat>
  <Paragraphs>1237</Paragraphs>
  <Slides>112</Slides>
  <Notes>111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13" baseType="lpstr">
      <vt:lpstr>IAQG-OK2[1]</vt:lpstr>
      <vt:lpstr>OASIS User Training for Certification Bodies</vt:lpstr>
      <vt:lpstr>OASIS User Training for Certification Bodies</vt:lpstr>
      <vt:lpstr>OASIS User Training for Certification Bodies</vt:lpstr>
      <vt:lpstr>OASIS User Training for Certification Bodies</vt:lpstr>
      <vt:lpstr>OASIS CB Applications Section</vt:lpstr>
      <vt:lpstr>OASIS User Training for Certification Bodies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User Training for Certification Bodies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User Training for Certification Bodies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User Training for Certification Bodies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User Training for Certification Bodies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CB Applications Section</vt:lpstr>
      <vt:lpstr>OASIS User Training for Certification Bodies</vt:lpstr>
      <vt:lpstr>OASIS CB Applications Section</vt:lpstr>
      <vt:lpstr>OASIS CB Applications Section</vt:lpstr>
      <vt:lpstr>OASIS CB Applications Section</vt:lpstr>
      <vt:lpstr>OASIS CB Applications Section</vt:lpstr>
      <vt:lpstr>OASIS User Training for Certification Bodies</vt:lpstr>
      <vt:lpstr>OASIS CB Applications Section</vt:lpstr>
      <vt:lpstr>OASIS CB Applications Section</vt:lpstr>
      <vt:lpstr>OASIS CB Applications Section</vt:lpstr>
      <vt:lpstr>OASIS CB Applications Section</vt:lpstr>
      <vt:lpstr>OASIS User Training for Certification Bodies</vt:lpstr>
      <vt:lpstr>OASIS CB Applications Section</vt:lpstr>
      <vt:lpstr>OASIS CB Applications Section</vt:lpstr>
      <vt:lpstr>OASIS User Training for Certification Bodies</vt:lpstr>
      <vt:lpstr>OASIS CB Applications Section</vt:lpstr>
    </vt:vector>
  </TitlesOfParts>
  <Company>Export Solutions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Donald Buehler</dc:creator>
  <cp:lastModifiedBy>BTB</cp:lastModifiedBy>
  <cp:revision>316</cp:revision>
  <cp:lastPrinted>2013-07-06T00:29:50Z</cp:lastPrinted>
  <dcterms:created xsi:type="dcterms:W3CDTF">2012-03-01T16:10:13Z</dcterms:created>
  <dcterms:modified xsi:type="dcterms:W3CDTF">2013-07-06T01:35:40Z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_Doc_Type">
    <vt:lpwstr>PR</vt:lpwstr>
  </property>
  <property fmtid="{D5CDD505-2E9C-101B-9397-08002B2CF9AE}" pid="3" name="NXPowerLiteLastOptimized">
    <vt:lpwstr>185597</vt:lpwstr>
  </property>
  <property fmtid="{D5CDD505-2E9C-101B-9397-08002B2CF9AE}" pid="4" name="NXPowerLiteSettings">
    <vt:lpwstr>F7000400038000</vt:lpwstr>
  </property>
  <property fmtid="{D5CDD505-2E9C-101B-9397-08002B2CF9AE}" pid="5" name="NXPowerLiteVersion">
    <vt:lpwstr>D5.0.2</vt:lpwstr>
  </property>
</Properties>
</file>